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modernComment_115_D4BC8D2C.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36" r:id="rId1"/>
  </p:sldMasterIdLst>
  <p:notesMasterIdLst>
    <p:notesMasterId r:id="rId23"/>
  </p:notesMasterIdLst>
  <p:handoutMasterIdLst>
    <p:handoutMasterId r:id="rId24"/>
  </p:handoutMasterIdLst>
  <p:sldIdLst>
    <p:sldId id="257" r:id="rId2"/>
    <p:sldId id="265" r:id="rId3"/>
    <p:sldId id="258" r:id="rId4"/>
    <p:sldId id="271" r:id="rId5"/>
    <p:sldId id="270" r:id="rId6"/>
    <p:sldId id="268" r:id="rId7"/>
    <p:sldId id="274" r:id="rId8"/>
    <p:sldId id="284" r:id="rId9"/>
    <p:sldId id="273" r:id="rId10"/>
    <p:sldId id="287" r:id="rId11"/>
    <p:sldId id="266" r:id="rId12"/>
    <p:sldId id="277" r:id="rId13"/>
    <p:sldId id="288" r:id="rId14"/>
    <p:sldId id="278" r:id="rId15"/>
    <p:sldId id="279" r:id="rId16"/>
    <p:sldId id="281" r:id="rId17"/>
    <p:sldId id="280" r:id="rId18"/>
    <p:sldId id="285" r:id="rId19"/>
    <p:sldId id="286" r:id="rId20"/>
    <p:sldId id="282" r:id="rId21"/>
    <p:sldId id="26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BFFE0A6-002A-3FE0-9763-661CF85451FD}" name="Suved Sanjay Ghanmode" initials="" userId="S::suvedsanjay@iisc.ac.in::c19f0627-54ff-4231-b271-13b10d00aada" providerId="AD"/>
  <p188:author id="{6CCC9ED3-A130-8F16-C510-21E375906053}" name="Sauma Suvra Majumdar" initials="SM" userId="S::saumasuvra@iisc.ac.in::97e6c8ed-bfd3-4076-b285-ea8f0572f7a8"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37EB96-C419-C56E-7861-5CE3209E776C}" v="1" dt="2023-12-17T11:14:06.942"/>
    <p1510:client id="{1BA7984C-454F-BB47-B961-82F15CE6FF41}" v="1651" dt="2023-11-25T05:29:31.486"/>
    <p1510:client id="{3D956009-C574-43C6-810D-FEDB18CAE3BD}" v="23" dt="2023-11-24T18:14:12.280"/>
    <p1510:client id="{560EFAD4-C952-D2F4-3722-320549FA45BC}" v="349" dt="2023-11-24T20:23:49.319"/>
    <p1510:client id="{67E65B2C-5BC4-F057-1F8E-332E61D27285}" v="5" dt="2023-11-24T12:02:53.801"/>
    <p1510:client id="{6E374AF3-754E-6C14-8B80-778BBCD3B711}" v="39" dt="2023-11-24T18:28:45.672"/>
    <p1510:client id="{7E9C10C5-AD1B-7F77-1FF2-1AAD7BF3D4A3}" v="112" dt="2023-11-24T18:32:12.520"/>
    <p1510:client id="{97E3F10A-5862-96B2-365E-FC44C09D21A3}" v="3" dt="2023-11-25T04:57:45.549"/>
    <p1510:client id="{AC21999F-60C8-A900-4F4D-B1C438E34712}" v="2" dt="2023-11-24T18:29:56.443"/>
    <p1510:client id="{C77D8B71-0E7E-96F0-1F41-0D558403BD42}" v="9" dt="2023-11-25T04:10:26.8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56"/>
    <p:restoredTop sz="94687"/>
  </p:normalViewPr>
  <p:slideViewPr>
    <p:cSldViewPr snapToGrid="0">
      <p:cViewPr>
        <p:scale>
          <a:sx n="77" d="100"/>
          <a:sy n="77" d="100"/>
        </p:scale>
        <p:origin x="1912" y="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8/10/relationships/authors" Target="authors.xml"/></Relationships>
</file>

<file path=ppt/comments/modernComment_115_D4BC8D2C.xml><?xml version="1.0" encoding="utf-8"?>
<p188:cmLst xmlns:a="http://schemas.openxmlformats.org/drawingml/2006/main" xmlns:r="http://schemas.openxmlformats.org/officeDocument/2006/relationships" xmlns:p188="http://schemas.microsoft.com/office/powerpoint/2018/8/main">
  <p188:cm id="{FB747F56-E6EC-4077-914C-472A115B7CED}" authorId="{6CCC9ED3-A130-8F16-C510-21E375906053}" created="2023-11-24T10:53:26.910">
    <pc:sldMkLst xmlns:pc="http://schemas.microsoft.com/office/powerpoint/2013/main/command">
      <pc:docMk/>
      <pc:sldMk cId="3569126700" sldId="277"/>
    </pc:sldMkLst>
    <p188:txBody>
      <a:bodyPr/>
      <a:lstStyle/>
      <a:p>
        <a:r>
          <a:rPr lang="en-GB"/>
          <a:t>Add the most hazardous pathways as well</a:t>
        </a:r>
      </a:p>
    </p188:txBody>
    <p188:extLst>
      <p:ext xmlns:p="http://schemas.openxmlformats.org/presentationml/2006/main" uri="{57CB4572-C831-44C2-8A1C-0ADB6CCDFE69}">
        <p223:reactions xmlns:p223="http://schemas.microsoft.com/office/powerpoint/2022/03/main">
          <p223:rxn type="👍">
            <p223:instance time="2023-11-24T12:39:09.883" authorId="{2BFFE0A6-002A-3FE0-9763-661CF85451FD}"/>
          </p223:rxn>
        </p223:reactions>
      </p:ext>
    </p188:extLst>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F42B361-EF8A-F1C1-C12D-0372D82437D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7AED6D9-0AAD-23A8-3E9A-E3EF613852B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B4780B1-B5D9-0A4D-AC2E-9E50AC4DF469}" type="datetimeFigureOut">
              <a:rPr lang="en-US" smtClean="0"/>
              <a:t>1/8/2024</a:t>
            </a:fld>
            <a:endParaRPr lang="en-US"/>
          </a:p>
        </p:txBody>
      </p:sp>
      <p:sp>
        <p:nvSpPr>
          <p:cNvPr id="4" name="Footer Placeholder 3">
            <a:extLst>
              <a:ext uri="{FF2B5EF4-FFF2-40B4-BE49-F238E27FC236}">
                <a16:creationId xmlns:a16="http://schemas.microsoft.com/office/drawing/2014/main" id="{8AE8D001-46B3-A212-523A-A263D50F31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Indian Institute of Science</a:t>
            </a:r>
          </a:p>
        </p:txBody>
      </p:sp>
      <p:sp>
        <p:nvSpPr>
          <p:cNvPr id="5" name="Slide Number Placeholder 4">
            <a:extLst>
              <a:ext uri="{FF2B5EF4-FFF2-40B4-BE49-F238E27FC236}">
                <a16:creationId xmlns:a16="http://schemas.microsoft.com/office/drawing/2014/main" id="{BEDD7EF3-8BBA-3D8C-9D47-5051FA6A02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4EDF6E6-780C-C84D-A0D7-E10E1D41AD6B}" type="slidenum">
              <a:rPr lang="en-US" smtClean="0"/>
              <a:t>‹#›</a:t>
            </a:fld>
            <a:endParaRPr lang="en-US"/>
          </a:p>
        </p:txBody>
      </p:sp>
    </p:spTree>
    <p:extLst>
      <p:ext uri="{BB962C8B-B14F-4D97-AF65-F5344CB8AC3E}">
        <p14:creationId xmlns:p14="http://schemas.microsoft.com/office/powerpoint/2010/main" val="678116794"/>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841FD6-A194-D842-98EE-E6B264C75825}" type="datetimeFigureOut">
              <a:rPr lang="en-US" smtClean="0"/>
              <a:t>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Indian Institute of Science</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ED529C-E383-C441-9C54-0279D50408A0}" type="slidenum">
              <a:rPr lang="en-US" smtClean="0"/>
              <a:t>‹#›</a:t>
            </a:fld>
            <a:endParaRPr lang="en-US"/>
          </a:p>
        </p:txBody>
      </p:sp>
    </p:spTree>
    <p:extLst>
      <p:ext uri="{BB962C8B-B14F-4D97-AF65-F5344CB8AC3E}">
        <p14:creationId xmlns:p14="http://schemas.microsoft.com/office/powerpoint/2010/main" val="3131403258"/>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0783A5F-85FA-884B-9772-017B0753F9FC}" type="datetime1">
              <a:rPr lang="en-IN" smtClean="0"/>
              <a:t>08-01-2024</a:t>
            </a:fld>
            <a:endParaRPr lang="en-US"/>
          </a:p>
        </p:txBody>
      </p:sp>
      <p:sp>
        <p:nvSpPr>
          <p:cNvPr id="5" name="Footer Placeholder 4"/>
          <p:cNvSpPr>
            <a:spLocks noGrp="1"/>
          </p:cNvSpPr>
          <p:nvPr>
            <p:ph type="ftr" sz="quarter" idx="11"/>
          </p:nvPr>
        </p:nvSpPr>
        <p:spPr/>
        <p:txBody>
          <a:bodyPr/>
          <a:lstStyle/>
          <a:p>
            <a:r>
              <a:rPr lang="en-US"/>
              <a:t>Team 12 | Data Analytics | Indian Institute of Science, Bengaluru</a:t>
            </a:r>
          </a:p>
        </p:txBody>
      </p:sp>
      <p:sp>
        <p:nvSpPr>
          <p:cNvPr id="6" name="Slide Number Placeholder 5"/>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781399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DB9BBCE-8602-B040-8DFA-C3E0AF6F127D}" type="datetime1">
              <a:rPr lang="en-IN" smtClean="0"/>
              <a:t>08-01-2024</a:t>
            </a:fld>
            <a:endParaRPr lang="en-US"/>
          </a:p>
        </p:txBody>
      </p:sp>
      <p:sp>
        <p:nvSpPr>
          <p:cNvPr id="5" name="Footer Placeholder 4"/>
          <p:cNvSpPr>
            <a:spLocks noGrp="1"/>
          </p:cNvSpPr>
          <p:nvPr>
            <p:ph type="ftr" sz="quarter" idx="11"/>
          </p:nvPr>
        </p:nvSpPr>
        <p:spPr/>
        <p:txBody>
          <a:bodyPr/>
          <a:lstStyle/>
          <a:p>
            <a:r>
              <a:rPr lang="en-US"/>
              <a:t>Team 12 | Data Analytics | Indian Institute of Science, Bengaluru</a:t>
            </a:r>
          </a:p>
        </p:txBody>
      </p:sp>
      <p:sp>
        <p:nvSpPr>
          <p:cNvPr id="6" name="Slide Number Placeholder 5"/>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424221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D960193C-EAA1-0143-B3CF-C94FA4DC90E7}" type="datetime1">
              <a:rPr lang="en-IN" smtClean="0"/>
              <a:t>08-01-2024</a:t>
            </a:fld>
            <a:endParaRPr lang="en-US"/>
          </a:p>
        </p:txBody>
      </p:sp>
      <p:sp>
        <p:nvSpPr>
          <p:cNvPr id="5" name="Footer Placeholder 4"/>
          <p:cNvSpPr>
            <a:spLocks noGrp="1"/>
          </p:cNvSpPr>
          <p:nvPr>
            <p:ph type="ftr" sz="quarter" idx="11"/>
          </p:nvPr>
        </p:nvSpPr>
        <p:spPr/>
        <p:txBody>
          <a:bodyPr/>
          <a:lstStyle/>
          <a:p>
            <a:r>
              <a:rPr lang="en-US"/>
              <a:t>Team 12 | Data Analytics | Indian Institute of Science, Bengaluru</a:t>
            </a:r>
          </a:p>
        </p:txBody>
      </p:sp>
      <p:sp>
        <p:nvSpPr>
          <p:cNvPr id="6" name="Slide Number Placeholder 5"/>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880621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0C7275-F718-844E-9D93-0A87092C421F}" type="datetime1">
              <a:rPr lang="en-IN" smtClean="0"/>
              <a:t>08-01-2024</a:t>
            </a:fld>
            <a:endParaRPr lang="en-US"/>
          </a:p>
        </p:txBody>
      </p:sp>
      <p:sp>
        <p:nvSpPr>
          <p:cNvPr id="5" name="Footer Placeholder 4"/>
          <p:cNvSpPr>
            <a:spLocks noGrp="1"/>
          </p:cNvSpPr>
          <p:nvPr>
            <p:ph type="ftr" sz="quarter" idx="11"/>
          </p:nvPr>
        </p:nvSpPr>
        <p:spPr/>
        <p:txBody>
          <a:bodyPr/>
          <a:lstStyle/>
          <a:p>
            <a:r>
              <a:rPr lang="en-US"/>
              <a:t>Team 12 | Data Analytics | Indian Institute of Science, Bengaluru</a:t>
            </a:r>
          </a:p>
        </p:txBody>
      </p:sp>
      <p:sp>
        <p:nvSpPr>
          <p:cNvPr id="6" name="Slide Number Placeholder 5"/>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836715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134C4C8-F24D-724E-B1CE-E130FE059803}" type="datetime1">
              <a:rPr lang="en-IN" smtClean="0"/>
              <a:t>08-01-2024</a:t>
            </a:fld>
            <a:endParaRPr lang="en-US"/>
          </a:p>
        </p:txBody>
      </p:sp>
      <p:sp>
        <p:nvSpPr>
          <p:cNvPr id="5" name="Footer Placeholder 4"/>
          <p:cNvSpPr>
            <a:spLocks noGrp="1"/>
          </p:cNvSpPr>
          <p:nvPr>
            <p:ph type="ftr" sz="quarter" idx="11"/>
          </p:nvPr>
        </p:nvSpPr>
        <p:spPr/>
        <p:txBody>
          <a:bodyPr/>
          <a:lstStyle/>
          <a:p>
            <a:r>
              <a:rPr lang="en-US"/>
              <a:t>Team 12 | Data Analytics | Indian Institute of Science, Bengaluru</a:t>
            </a:r>
          </a:p>
        </p:txBody>
      </p:sp>
      <p:sp>
        <p:nvSpPr>
          <p:cNvPr id="6" name="Slide Number Placeholder 5"/>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1298825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1DA9481-DD57-CA4F-AF91-D61EEBAD9F3C}" type="datetime1">
              <a:rPr lang="en-IN" smtClean="0"/>
              <a:t>08-01-2024</a:t>
            </a:fld>
            <a:endParaRPr lang="en-US"/>
          </a:p>
        </p:txBody>
      </p:sp>
      <p:sp>
        <p:nvSpPr>
          <p:cNvPr id="6" name="Footer Placeholder 5"/>
          <p:cNvSpPr>
            <a:spLocks noGrp="1"/>
          </p:cNvSpPr>
          <p:nvPr>
            <p:ph type="ftr" sz="quarter" idx="11"/>
          </p:nvPr>
        </p:nvSpPr>
        <p:spPr/>
        <p:txBody>
          <a:bodyPr/>
          <a:lstStyle/>
          <a:p>
            <a:r>
              <a:rPr lang="en-US"/>
              <a:t>Team 12 | Data Analytics | Indian Institute of Science, Bengaluru</a:t>
            </a:r>
          </a:p>
        </p:txBody>
      </p:sp>
      <p:sp>
        <p:nvSpPr>
          <p:cNvPr id="7" name="Slide Number Placeholder 6"/>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924706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18EEC9FB-E3B0-1245-A80E-04CC652428E8}" type="datetime1">
              <a:rPr lang="en-IN" smtClean="0"/>
              <a:t>08-01-2024</a:t>
            </a:fld>
            <a:endParaRPr lang="en-US"/>
          </a:p>
        </p:txBody>
      </p:sp>
      <p:sp>
        <p:nvSpPr>
          <p:cNvPr id="8" name="Footer Placeholder 7"/>
          <p:cNvSpPr>
            <a:spLocks noGrp="1"/>
          </p:cNvSpPr>
          <p:nvPr>
            <p:ph type="ftr" sz="quarter" idx="11"/>
          </p:nvPr>
        </p:nvSpPr>
        <p:spPr/>
        <p:txBody>
          <a:bodyPr/>
          <a:lstStyle/>
          <a:p>
            <a:r>
              <a:rPr lang="en-US"/>
              <a:t>Team 12 | Data Analytics | Indian Institute of Science, Bengaluru</a:t>
            </a:r>
          </a:p>
        </p:txBody>
      </p:sp>
      <p:sp>
        <p:nvSpPr>
          <p:cNvPr id="9" name="Slide Number Placeholder 8"/>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1319134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0EB977F-6D5C-844E-8704-42577E293327}" type="datetime1">
              <a:rPr lang="en-IN" smtClean="0"/>
              <a:t>08-01-2024</a:t>
            </a:fld>
            <a:endParaRPr lang="en-US"/>
          </a:p>
        </p:txBody>
      </p:sp>
      <p:sp>
        <p:nvSpPr>
          <p:cNvPr id="4" name="Footer Placeholder 3"/>
          <p:cNvSpPr>
            <a:spLocks noGrp="1"/>
          </p:cNvSpPr>
          <p:nvPr>
            <p:ph type="ftr" sz="quarter" idx="11"/>
          </p:nvPr>
        </p:nvSpPr>
        <p:spPr/>
        <p:txBody>
          <a:bodyPr/>
          <a:lstStyle/>
          <a:p>
            <a:r>
              <a:rPr lang="en-US"/>
              <a:t>Team 12 | Data Analytics | Indian Institute of Science, Bengaluru</a:t>
            </a:r>
          </a:p>
        </p:txBody>
      </p:sp>
      <p:sp>
        <p:nvSpPr>
          <p:cNvPr id="5" name="Slide Number Placeholder 4"/>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1268872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A48615-E5F8-0D4D-8BA0-28A072D5E06B}" type="datetime1">
              <a:rPr lang="en-IN" smtClean="0"/>
              <a:t>08-01-2024</a:t>
            </a:fld>
            <a:endParaRPr lang="en-US"/>
          </a:p>
        </p:txBody>
      </p:sp>
      <p:sp>
        <p:nvSpPr>
          <p:cNvPr id="3" name="Footer Placeholder 2"/>
          <p:cNvSpPr>
            <a:spLocks noGrp="1"/>
          </p:cNvSpPr>
          <p:nvPr>
            <p:ph type="ftr" sz="quarter" idx="11"/>
          </p:nvPr>
        </p:nvSpPr>
        <p:spPr/>
        <p:txBody>
          <a:bodyPr/>
          <a:lstStyle/>
          <a:p>
            <a:r>
              <a:rPr lang="en-US"/>
              <a:t>Team 12 | Data Analytics | Indian Institute of Science, Bengaluru</a:t>
            </a:r>
          </a:p>
        </p:txBody>
      </p:sp>
      <p:sp>
        <p:nvSpPr>
          <p:cNvPr id="4" name="Slide Number Placeholder 3"/>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636466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063850D-EE51-FA4E-A3FF-B76669C88C24}" type="datetime1">
              <a:rPr lang="en-IN" smtClean="0"/>
              <a:t>08-01-2024</a:t>
            </a:fld>
            <a:endParaRPr lang="en-US"/>
          </a:p>
        </p:txBody>
      </p:sp>
      <p:sp>
        <p:nvSpPr>
          <p:cNvPr id="6" name="Footer Placeholder 5"/>
          <p:cNvSpPr>
            <a:spLocks noGrp="1"/>
          </p:cNvSpPr>
          <p:nvPr>
            <p:ph type="ftr" sz="quarter" idx="11"/>
          </p:nvPr>
        </p:nvSpPr>
        <p:spPr/>
        <p:txBody>
          <a:bodyPr/>
          <a:lstStyle/>
          <a:p>
            <a:r>
              <a:rPr lang="en-US"/>
              <a:t>Team 12 | Data Analytics | Indian Institute of Science, Bengaluru</a:t>
            </a:r>
          </a:p>
        </p:txBody>
      </p:sp>
      <p:sp>
        <p:nvSpPr>
          <p:cNvPr id="7" name="Slide Number Placeholder 6"/>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295926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8583426-685D-B74F-A5DD-441928A67192}" type="datetime1">
              <a:rPr lang="en-IN" smtClean="0"/>
              <a:t>08-01-2024</a:t>
            </a:fld>
            <a:endParaRPr lang="en-US"/>
          </a:p>
        </p:txBody>
      </p:sp>
      <p:sp>
        <p:nvSpPr>
          <p:cNvPr id="6" name="Footer Placeholder 5"/>
          <p:cNvSpPr>
            <a:spLocks noGrp="1"/>
          </p:cNvSpPr>
          <p:nvPr>
            <p:ph type="ftr" sz="quarter" idx="11"/>
          </p:nvPr>
        </p:nvSpPr>
        <p:spPr/>
        <p:txBody>
          <a:bodyPr/>
          <a:lstStyle/>
          <a:p>
            <a:r>
              <a:rPr lang="en-US"/>
              <a:t>Team 12 | Data Analytics | Indian Institute of Science, Bengaluru</a:t>
            </a:r>
          </a:p>
        </p:txBody>
      </p:sp>
      <p:sp>
        <p:nvSpPr>
          <p:cNvPr id="7" name="Slide Number Placeholder 6"/>
          <p:cNvSpPr>
            <a:spLocks noGrp="1"/>
          </p:cNvSpPr>
          <p:nvPr>
            <p:ph type="sldNum" sz="quarter" idx="12"/>
          </p:nvPr>
        </p:nvSpPr>
        <p:spPr/>
        <p:txBody>
          <a:bodyPr/>
          <a:lstStyle/>
          <a:p>
            <a:fld id="{0D7CD628-0AAC-3F43-B36F-6D9BB9946A82}" type="slidenum">
              <a:rPr lang="en-US" smtClean="0"/>
              <a:t>‹#›</a:t>
            </a:fld>
            <a:endParaRPr lang="en-US"/>
          </a:p>
        </p:txBody>
      </p:sp>
    </p:spTree>
    <p:extLst>
      <p:ext uri="{BB962C8B-B14F-4D97-AF65-F5344CB8AC3E}">
        <p14:creationId xmlns:p14="http://schemas.microsoft.com/office/powerpoint/2010/main" val="3148631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B91E2C-3AA0-DD4D-8391-AC5B59D1803D}" type="datetime1">
              <a:rPr lang="en-IN" smtClean="0"/>
              <a:t>08-01-2024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Team 12 | Data Analytics | Indian Institute of Science, Bengaluru</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7CD628-0AAC-3F43-B36F-6D9BB9946A82}" type="slidenum">
              <a:rPr lang="en-US" smtClean="0"/>
              <a:t>‹#›</a:t>
            </a:fld>
            <a:endParaRPr lang="en-US"/>
          </a:p>
        </p:txBody>
      </p:sp>
    </p:spTree>
    <p:extLst>
      <p:ext uri="{BB962C8B-B14F-4D97-AF65-F5344CB8AC3E}">
        <p14:creationId xmlns:p14="http://schemas.microsoft.com/office/powerpoint/2010/main" val="1170276772"/>
      </p:ext>
    </p:extLst>
  </p:cSld>
  <p:clrMap bg1="lt1" tx1="dk1" bg2="lt2" tx2="dk2" accent1="accent1" accent2="accent2" accent3="accent3" accent4="accent4" accent5="accent5" accent6="accent6" hlink="hlink" folHlink="folHlink"/>
  <p:sldLayoutIdLst>
    <p:sldLayoutId id="2147484037" r:id="rId1"/>
    <p:sldLayoutId id="2147484038" r:id="rId2"/>
    <p:sldLayoutId id="2147484039" r:id="rId3"/>
    <p:sldLayoutId id="2147484040" r:id="rId4"/>
    <p:sldLayoutId id="2147484041" r:id="rId5"/>
    <p:sldLayoutId id="2147484042" r:id="rId6"/>
    <p:sldLayoutId id="2147484043" r:id="rId7"/>
    <p:sldLayoutId id="2147484044" r:id="rId8"/>
    <p:sldLayoutId id="2147484045" r:id="rId9"/>
    <p:sldLayoutId id="2147484046" r:id="rId10"/>
    <p:sldLayoutId id="2147484047"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8/10/relationships/comments" Target="../comments/modernComment_115_D4BC8D2C.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cancer.gov/ccg/research/genome-sequencing/tcga" TargetMode="External"/><Relationship Id="rId2" Type="http://schemas.openxmlformats.org/officeDocument/2006/relationships/hyperlink" Target="https://www.who.int/health-topics/cancer" TargetMode="External"/><Relationship Id="rId1" Type="http://schemas.openxmlformats.org/officeDocument/2006/relationships/slideLayout" Target="../slideLayouts/slideLayout2.xml"/><Relationship Id="rId6" Type="http://schemas.openxmlformats.org/officeDocument/2006/relationships/hyperlink" Target="https://doi.org/10.1038/srep20567" TargetMode="External"/><Relationship Id="rId5" Type="http://schemas.openxmlformats.org/officeDocument/2006/relationships/hyperlink" Target="https://gseapy.readthedocs.io/" TargetMode="External"/><Relationship Id="rId4" Type="http://schemas.openxmlformats.org/officeDocument/2006/relationships/hyperlink" Target="https://www.genepattern.org/modules/docs/ssGSEAProjection/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1" name="Rectangle 90">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BB21F2-8D1C-EB30-A313-EE8A823A941A}"/>
              </a:ext>
            </a:extLst>
          </p:cNvPr>
          <p:cNvSpPr>
            <a:spLocks noGrp="1"/>
          </p:cNvSpPr>
          <p:nvPr>
            <p:ph type="ctrTitle"/>
          </p:nvPr>
        </p:nvSpPr>
        <p:spPr>
          <a:xfrm>
            <a:off x="838200" y="365125"/>
            <a:ext cx="10515600" cy="1325563"/>
          </a:xfrm>
        </p:spPr>
        <p:txBody>
          <a:bodyPr vert="horz" lIns="91440" tIns="45720" rIns="91440" bIns="45720" rtlCol="0" anchor="ctr">
            <a:normAutofit/>
          </a:bodyPr>
          <a:lstStyle/>
          <a:p>
            <a:pPr algn="l">
              <a:spcAft>
                <a:spcPts val="0"/>
              </a:spcAft>
            </a:pPr>
            <a:r>
              <a:rPr lang="en-US" sz="4200" b="1" i="0" u="none" strike="noStrike" kern="1200" dirty="0">
                <a:solidFill>
                  <a:schemeClr val="tx1"/>
                </a:solidFill>
                <a:effectLst/>
                <a:latin typeface="+mj-lt"/>
                <a:ea typeface="+mj-ea"/>
                <a:cs typeface="+mj-cs"/>
              </a:rPr>
              <a:t>Predicting the impact of pathway regulations on overall survival time of cancer patient.</a:t>
            </a:r>
            <a:endParaRPr lang="en-US" sz="4200" b="1" kern="1200" dirty="0">
              <a:solidFill>
                <a:schemeClr val="tx1"/>
              </a:solidFill>
              <a:latin typeface="+mj-lt"/>
              <a:ea typeface="+mj-ea"/>
              <a:cs typeface="+mj-cs"/>
            </a:endParaRPr>
          </a:p>
        </p:txBody>
      </p:sp>
      <p:sp>
        <p:nvSpPr>
          <p:cNvPr id="92"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E2879D4-C2AF-235F-3B73-2FCDB3597999}"/>
              </a:ext>
            </a:extLst>
          </p:cNvPr>
          <p:cNvSpPr>
            <a:spLocks/>
          </p:cNvSpPr>
          <p:nvPr/>
        </p:nvSpPr>
        <p:spPr>
          <a:xfrm>
            <a:off x="838200" y="5072930"/>
            <a:ext cx="10515600" cy="419153"/>
          </a:xfrm>
          <a:prstGeom prst="rect">
            <a:avLst/>
          </a:prstGeom>
        </p:spPr>
        <p:txBody>
          <a:bodyPr>
            <a:normAutofit/>
          </a:bodyPr>
          <a:lstStyle/>
          <a:p>
            <a:pPr algn="r" defTabSz="518801">
              <a:spcAft>
                <a:spcPts val="636"/>
              </a:spcAft>
            </a:pPr>
            <a:r>
              <a:rPr lang="en-IN" sz="2042" kern="1200">
                <a:solidFill>
                  <a:schemeClr val="tx1"/>
                </a:solidFill>
                <a:latin typeface="+mj-lt"/>
                <a:ea typeface="+mn-ea"/>
                <a:cs typeface="Calibri" panose="020F0502020204030204" pitchFamily="34" charset="0"/>
              </a:rPr>
              <a:t>November 25, 2023</a:t>
            </a:r>
            <a:endParaRPr lang="en-IN" b="0" i="0" u="none" strike="noStrike">
              <a:effectLst/>
              <a:latin typeface="+mj-lt"/>
              <a:cs typeface="Calibri" panose="020F0502020204030204" pitchFamily="34" charset="0"/>
            </a:endParaRPr>
          </a:p>
        </p:txBody>
      </p:sp>
      <p:sp>
        <p:nvSpPr>
          <p:cNvPr id="7" name="Subtitle 2">
            <a:extLst>
              <a:ext uri="{FF2B5EF4-FFF2-40B4-BE49-F238E27FC236}">
                <a16:creationId xmlns:a16="http://schemas.microsoft.com/office/drawing/2014/main" id="{859529F7-62D0-F710-8DEC-92F14887555C}"/>
              </a:ext>
            </a:extLst>
          </p:cNvPr>
          <p:cNvSpPr txBox="1">
            <a:spLocks/>
          </p:cNvSpPr>
          <p:nvPr/>
        </p:nvSpPr>
        <p:spPr>
          <a:xfrm>
            <a:off x="838200" y="3494063"/>
            <a:ext cx="2126804" cy="128800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1037601">
              <a:spcBef>
                <a:spcPts val="0"/>
              </a:spcBef>
              <a:spcAft>
                <a:spcPts val="636"/>
              </a:spcAft>
            </a:pPr>
            <a:r>
              <a:rPr lang="en-IN" sz="1816" b="1" kern="1200" dirty="0">
                <a:solidFill>
                  <a:schemeClr val="tx1"/>
                </a:solidFill>
                <a:latin typeface="+mj-lt"/>
                <a:ea typeface="Roboto" panose="02000000000000000000" pitchFamily="2" charset="0"/>
                <a:cs typeface="Calibri" panose="020F0502020204030204" pitchFamily="34" charset="0"/>
              </a:rPr>
              <a:t>Karan Raj Bagri</a:t>
            </a:r>
          </a:p>
          <a:p>
            <a:pPr defTabSz="1037601">
              <a:spcBef>
                <a:spcPts val="0"/>
              </a:spcBef>
              <a:spcAft>
                <a:spcPts val="636"/>
              </a:spcAft>
            </a:pPr>
            <a:r>
              <a:rPr lang="en-IN" sz="1816" kern="1200" dirty="0">
                <a:solidFill>
                  <a:schemeClr val="tx1"/>
                </a:solidFill>
                <a:latin typeface="+mj-lt"/>
                <a:ea typeface="Roboto" panose="02000000000000000000" pitchFamily="2" charset="0"/>
                <a:cs typeface="Calibri" panose="020F0502020204030204" pitchFamily="34" charset="0"/>
              </a:rPr>
              <a:t>SR No. 23049</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M.Tech</a:t>
            </a:r>
            <a:r>
              <a:rPr lang="en-IN" sz="1816" i="1" kern="1200" dirty="0">
                <a:solidFill>
                  <a:schemeClr val="tx1"/>
                </a:solidFill>
                <a:latin typeface="+mj-lt"/>
                <a:ea typeface="Roboto" panose="02000000000000000000" pitchFamily="2" charset="0"/>
                <a:cs typeface="Calibri" panose="020F0502020204030204" pitchFamily="34" charset="0"/>
              </a:rPr>
              <a:t> CDS</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karanraj@iisc.ac.in</a:t>
            </a:r>
            <a:endParaRPr lang="en-IN" sz="1600" b="0" i="1" u="none" strike="noStrike" dirty="0">
              <a:effectLst/>
              <a:latin typeface="+mj-lt"/>
              <a:ea typeface="Roboto" panose="02000000000000000000" pitchFamily="2" charset="0"/>
              <a:cs typeface="Calibri" panose="020F0502020204030204" pitchFamily="34" charset="0"/>
            </a:endParaRPr>
          </a:p>
        </p:txBody>
      </p:sp>
      <p:sp>
        <p:nvSpPr>
          <p:cNvPr id="8" name="Subtitle 2">
            <a:extLst>
              <a:ext uri="{FF2B5EF4-FFF2-40B4-BE49-F238E27FC236}">
                <a16:creationId xmlns:a16="http://schemas.microsoft.com/office/drawing/2014/main" id="{66942C4E-F644-B0E4-639B-0A6D892D35E3}"/>
              </a:ext>
            </a:extLst>
          </p:cNvPr>
          <p:cNvSpPr txBox="1">
            <a:spLocks/>
          </p:cNvSpPr>
          <p:nvPr/>
        </p:nvSpPr>
        <p:spPr>
          <a:xfrm>
            <a:off x="2987853" y="3494060"/>
            <a:ext cx="2665260" cy="128800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1037601">
              <a:spcBef>
                <a:spcPts val="0"/>
              </a:spcBef>
              <a:spcAft>
                <a:spcPts val="636"/>
              </a:spcAft>
            </a:pPr>
            <a:r>
              <a:rPr lang="en-IN" sz="1816" b="1" kern="1200" dirty="0">
                <a:solidFill>
                  <a:schemeClr val="tx1"/>
                </a:solidFill>
                <a:latin typeface="+mj-lt"/>
                <a:ea typeface="Roboto" panose="02000000000000000000" pitchFamily="2" charset="0"/>
                <a:cs typeface="Calibri" panose="020F0502020204030204" pitchFamily="34" charset="0"/>
              </a:rPr>
              <a:t>Parvesh Barak</a:t>
            </a:r>
          </a:p>
          <a:p>
            <a:pPr defTabSz="1037601">
              <a:spcBef>
                <a:spcPts val="0"/>
              </a:spcBef>
              <a:spcAft>
                <a:spcPts val="636"/>
              </a:spcAft>
            </a:pPr>
            <a:r>
              <a:rPr lang="en-IN" sz="1816" kern="1200" dirty="0">
                <a:solidFill>
                  <a:schemeClr val="tx1"/>
                </a:solidFill>
                <a:latin typeface="+mj-lt"/>
                <a:ea typeface="Roboto" panose="02000000000000000000" pitchFamily="2" charset="0"/>
                <a:cs typeface="Calibri" panose="020F0502020204030204" pitchFamily="34" charset="0"/>
              </a:rPr>
              <a:t>SR No. 23181</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M.Tech</a:t>
            </a:r>
            <a:r>
              <a:rPr lang="en-IN" sz="1816" i="1" kern="1200" dirty="0">
                <a:solidFill>
                  <a:schemeClr val="tx1"/>
                </a:solidFill>
                <a:latin typeface="+mj-lt"/>
                <a:ea typeface="Roboto" panose="02000000000000000000" pitchFamily="2" charset="0"/>
                <a:cs typeface="Calibri" panose="020F0502020204030204" pitchFamily="34" charset="0"/>
              </a:rPr>
              <a:t> (Res) CDS</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parveshbarak@iisc.ac.in</a:t>
            </a:r>
            <a:br>
              <a:rPr lang="en-IN" sz="1816" kern="1200" dirty="0">
                <a:solidFill>
                  <a:schemeClr val="tx1"/>
                </a:solidFill>
                <a:latin typeface="+mj-lt"/>
                <a:ea typeface="Roboto" panose="02000000000000000000" pitchFamily="2" charset="0"/>
                <a:cs typeface="Calibri" panose="020F0502020204030204" pitchFamily="34" charset="0"/>
              </a:rPr>
            </a:br>
            <a:endParaRPr lang="en-IN" sz="1600" dirty="0">
              <a:latin typeface="+mj-lt"/>
              <a:ea typeface="Roboto" panose="02000000000000000000" pitchFamily="2" charset="0"/>
              <a:cs typeface="Calibri" panose="020F0502020204030204" pitchFamily="34" charset="0"/>
            </a:endParaRPr>
          </a:p>
        </p:txBody>
      </p:sp>
      <p:sp>
        <p:nvSpPr>
          <p:cNvPr id="9" name="Subtitle 2">
            <a:extLst>
              <a:ext uri="{FF2B5EF4-FFF2-40B4-BE49-F238E27FC236}">
                <a16:creationId xmlns:a16="http://schemas.microsoft.com/office/drawing/2014/main" id="{2169F213-A718-275B-193B-863ED7D67A68}"/>
              </a:ext>
            </a:extLst>
          </p:cNvPr>
          <p:cNvSpPr txBox="1">
            <a:spLocks/>
          </p:cNvSpPr>
          <p:nvPr/>
        </p:nvSpPr>
        <p:spPr>
          <a:xfrm>
            <a:off x="5675964" y="3494060"/>
            <a:ext cx="2665260" cy="1288005"/>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1037601">
              <a:spcBef>
                <a:spcPts val="0"/>
              </a:spcBef>
              <a:spcAft>
                <a:spcPts val="636"/>
              </a:spcAft>
            </a:pPr>
            <a:r>
              <a:rPr lang="en-IN" sz="1800" b="1" kern="1200">
                <a:latin typeface="+mj-lt"/>
                <a:ea typeface="Roboto"/>
                <a:cs typeface="Calibri"/>
              </a:rPr>
              <a:t>Sauma</a:t>
            </a:r>
            <a:r>
              <a:rPr lang="en-IN" sz="1800" b="1" kern="1200" dirty="0">
                <a:latin typeface="+mj-lt"/>
                <a:ea typeface="Roboto"/>
                <a:cs typeface="Calibri"/>
              </a:rPr>
              <a:t> </a:t>
            </a:r>
            <a:r>
              <a:rPr lang="en-IN" sz="1800" b="1">
                <a:latin typeface="+mj-lt"/>
                <a:ea typeface="Roboto"/>
                <a:cs typeface="Calibri"/>
              </a:rPr>
              <a:t>Suvra</a:t>
            </a:r>
            <a:r>
              <a:rPr lang="en-IN" sz="1800" b="1" kern="1200" dirty="0">
                <a:latin typeface="+mj-lt"/>
                <a:ea typeface="Roboto"/>
                <a:cs typeface="Calibri"/>
              </a:rPr>
              <a:t> Majumdar</a:t>
            </a:r>
          </a:p>
          <a:p>
            <a:pPr defTabSz="1037601">
              <a:spcBef>
                <a:spcPts val="0"/>
              </a:spcBef>
              <a:spcAft>
                <a:spcPts val="636"/>
              </a:spcAft>
            </a:pPr>
            <a:r>
              <a:rPr lang="en-IN" sz="1800" kern="1200" dirty="0">
                <a:latin typeface="+mj-lt"/>
                <a:ea typeface="Roboto"/>
                <a:cs typeface="Calibri"/>
              </a:rPr>
              <a:t>SR No. 23015</a:t>
            </a:r>
          </a:p>
          <a:p>
            <a:pPr defTabSz="1037601">
              <a:spcBef>
                <a:spcPts val="0"/>
              </a:spcBef>
              <a:spcAft>
                <a:spcPts val="636"/>
              </a:spcAft>
            </a:pPr>
            <a:r>
              <a:rPr lang="en-IN" sz="1800" i="1" kern="1200" dirty="0" err="1">
                <a:latin typeface="+mj-lt"/>
                <a:ea typeface="Roboto"/>
                <a:cs typeface="Calibri"/>
              </a:rPr>
              <a:t>Ph.D</a:t>
            </a:r>
            <a:r>
              <a:rPr lang="en-IN" sz="1800" i="1" kern="1200" dirty="0">
                <a:latin typeface="+mj-lt"/>
                <a:ea typeface="Roboto"/>
                <a:cs typeface="Calibri"/>
              </a:rPr>
              <a:t> </a:t>
            </a:r>
            <a:r>
              <a:rPr lang="en-IN" sz="1800" i="1" dirty="0">
                <a:latin typeface="+mj-lt"/>
                <a:ea typeface="Roboto"/>
                <a:cs typeface="Calibri"/>
              </a:rPr>
              <a:t>IMI</a:t>
            </a:r>
            <a:endParaRPr lang="en-IN" sz="1800" i="1" kern="1200" dirty="0">
              <a:latin typeface="+mj-lt"/>
              <a:ea typeface="Roboto" panose="02000000000000000000" pitchFamily="2" charset="0"/>
              <a:cs typeface="Calibri" panose="020F0502020204030204" pitchFamily="34" charset="0"/>
            </a:endParaRPr>
          </a:p>
          <a:p>
            <a:pPr defTabSz="1037601">
              <a:spcBef>
                <a:spcPts val="0"/>
              </a:spcBef>
              <a:spcAft>
                <a:spcPts val="636"/>
              </a:spcAft>
            </a:pPr>
            <a:r>
              <a:rPr lang="en-IN" sz="1800" i="1" kern="1200">
                <a:latin typeface="+mj-lt"/>
                <a:ea typeface="Roboto"/>
                <a:cs typeface="Calibri"/>
              </a:rPr>
              <a:t>saumasurva@iisc.ac.in</a:t>
            </a:r>
            <a:endParaRPr lang="en-IN" sz="1800" b="0" i="1" u="none" strike="noStrike" dirty="0">
              <a:effectLst/>
              <a:latin typeface="+mj-lt"/>
              <a:ea typeface="Roboto"/>
              <a:cs typeface="Calibri"/>
            </a:endParaRPr>
          </a:p>
        </p:txBody>
      </p:sp>
      <p:sp>
        <p:nvSpPr>
          <p:cNvPr id="10" name="Subtitle 2">
            <a:extLst>
              <a:ext uri="{FF2B5EF4-FFF2-40B4-BE49-F238E27FC236}">
                <a16:creationId xmlns:a16="http://schemas.microsoft.com/office/drawing/2014/main" id="{2E3252A8-D1DC-A7CE-A876-655E0DE8AEDD}"/>
              </a:ext>
            </a:extLst>
          </p:cNvPr>
          <p:cNvSpPr txBox="1">
            <a:spLocks/>
          </p:cNvSpPr>
          <p:nvPr/>
        </p:nvSpPr>
        <p:spPr>
          <a:xfrm>
            <a:off x="8364074" y="3494059"/>
            <a:ext cx="2665261" cy="110430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1037601">
              <a:spcBef>
                <a:spcPts val="0"/>
              </a:spcBef>
              <a:spcAft>
                <a:spcPts val="636"/>
              </a:spcAft>
            </a:pPr>
            <a:r>
              <a:rPr lang="en-IN" sz="1816" b="1" kern="1200" dirty="0">
                <a:solidFill>
                  <a:schemeClr val="tx1"/>
                </a:solidFill>
                <a:latin typeface="+mj-lt"/>
                <a:ea typeface="Roboto" panose="02000000000000000000" pitchFamily="2" charset="0"/>
                <a:cs typeface="Calibri" panose="020F0502020204030204" pitchFamily="34" charset="0"/>
              </a:rPr>
              <a:t>Suved Sanjay Ghanmode</a:t>
            </a:r>
          </a:p>
          <a:p>
            <a:pPr defTabSz="1037601">
              <a:spcBef>
                <a:spcPts val="0"/>
              </a:spcBef>
              <a:spcAft>
                <a:spcPts val="636"/>
              </a:spcAft>
            </a:pPr>
            <a:r>
              <a:rPr lang="en-IN" sz="1816" kern="1200" dirty="0">
                <a:solidFill>
                  <a:schemeClr val="tx1"/>
                </a:solidFill>
                <a:latin typeface="+mj-lt"/>
                <a:ea typeface="Roboto" panose="02000000000000000000" pitchFamily="2" charset="0"/>
                <a:cs typeface="Calibri" panose="020F0502020204030204" pitchFamily="34" charset="0"/>
              </a:rPr>
              <a:t>SR No. 23339</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M.Tech</a:t>
            </a:r>
            <a:r>
              <a:rPr lang="en-IN" sz="1816" i="1" kern="1200" dirty="0">
                <a:solidFill>
                  <a:schemeClr val="tx1"/>
                </a:solidFill>
                <a:latin typeface="+mj-lt"/>
                <a:ea typeface="Roboto" panose="02000000000000000000" pitchFamily="2" charset="0"/>
                <a:cs typeface="Calibri" panose="020F0502020204030204" pitchFamily="34" charset="0"/>
              </a:rPr>
              <a:t> (Res) CDS</a:t>
            </a:r>
          </a:p>
          <a:p>
            <a:pPr defTabSz="1037601">
              <a:spcBef>
                <a:spcPts val="0"/>
              </a:spcBef>
              <a:spcAft>
                <a:spcPts val="636"/>
              </a:spcAft>
            </a:pPr>
            <a:r>
              <a:rPr lang="en-IN" sz="1816" i="1" kern="1200" dirty="0" err="1">
                <a:solidFill>
                  <a:schemeClr val="tx1"/>
                </a:solidFill>
                <a:latin typeface="+mj-lt"/>
                <a:ea typeface="Roboto" panose="02000000000000000000" pitchFamily="2" charset="0"/>
                <a:cs typeface="Calibri" panose="020F0502020204030204" pitchFamily="34" charset="0"/>
              </a:rPr>
              <a:t>suvedsanjay@iisc.ac.in</a:t>
            </a:r>
            <a:br>
              <a:rPr lang="en-IN" sz="1816" kern="1200" dirty="0">
                <a:solidFill>
                  <a:schemeClr val="tx1"/>
                </a:solidFill>
                <a:latin typeface="+mj-lt"/>
                <a:ea typeface="Roboto" panose="02000000000000000000" pitchFamily="2" charset="0"/>
                <a:cs typeface="Calibri" panose="020F0502020204030204" pitchFamily="34" charset="0"/>
              </a:rPr>
            </a:br>
            <a:br>
              <a:rPr lang="en-IN" sz="1816" kern="1200" dirty="0">
                <a:solidFill>
                  <a:schemeClr val="tx1"/>
                </a:solidFill>
                <a:latin typeface="+mj-lt"/>
                <a:ea typeface="Roboto" panose="02000000000000000000" pitchFamily="2" charset="0"/>
                <a:cs typeface="Calibri" panose="020F0502020204030204" pitchFamily="34" charset="0"/>
              </a:rPr>
            </a:br>
            <a:endParaRPr lang="en-IN" sz="1600" dirty="0">
              <a:latin typeface="+mj-lt"/>
              <a:ea typeface="Roboto" panose="02000000000000000000" pitchFamily="2" charset="0"/>
              <a:cs typeface="Calibri" panose="020F0502020204030204" pitchFamily="34" charset="0"/>
            </a:endParaRPr>
          </a:p>
        </p:txBody>
      </p:sp>
      <p:sp>
        <p:nvSpPr>
          <p:cNvPr id="4" name="Subtitle 2">
            <a:extLst>
              <a:ext uri="{FF2B5EF4-FFF2-40B4-BE49-F238E27FC236}">
                <a16:creationId xmlns:a16="http://schemas.microsoft.com/office/drawing/2014/main" id="{E3B1725C-FB1F-2270-7E07-5B58E1E6D20E}"/>
              </a:ext>
            </a:extLst>
          </p:cNvPr>
          <p:cNvSpPr txBox="1">
            <a:spLocks/>
          </p:cNvSpPr>
          <p:nvPr/>
        </p:nvSpPr>
        <p:spPr>
          <a:xfrm>
            <a:off x="838200" y="2912966"/>
            <a:ext cx="10515600" cy="41915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defTabSz="1037601">
              <a:spcBef>
                <a:spcPts val="0"/>
              </a:spcBef>
              <a:spcAft>
                <a:spcPts val="636"/>
              </a:spcAft>
            </a:pPr>
            <a:r>
              <a:rPr lang="en-IN" kern="1200" dirty="0">
                <a:solidFill>
                  <a:schemeClr val="tx1"/>
                </a:solidFill>
                <a:latin typeface="Calibri" panose="020F0502020204030204" pitchFamily="34" charset="0"/>
                <a:ea typeface="+mn-ea"/>
                <a:cs typeface="Calibri" panose="020F0502020204030204" pitchFamily="34" charset="0"/>
              </a:rPr>
              <a:t>Lifeline Analytics Crew | Team 12</a:t>
            </a:r>
            <a:endParaRPr lang="en-IN" dirty="0">
              <a:latin typeface="Calibri" panose="020F0502020204030204" pitchFamily="34" charset="0"/>
              <a:cs typeface="Calibri" panose="020F0502020204030204" pitchFamily="34" charset="0"/>
            </a:endParaRPr>
          </a:p>
        </p:txBody>
      </p:sp>
      <p:sp>
        <p:nvSpPr>
          <p:cNvPr id="6" name="Footer Placeholder 5">
            <a:extLst>
              <a:ext uri="{FF2B5EF4-FFF2-40B4-BE49-F238E27FC236}">
                <a16:creationId xmlns:a16="http://schemas.microsoft.com/office/drawing/2014/main" id="{3AA6429C-0FB6-25F0-3282-681BF6F4FDA4}"/>
              </a:ext>
            </a:extLst>
          </p:cNvPr>
          <p:cNvSpPr>
            <a:spLocks noGrp="1"/>
          </p:cNvSpPr>
          <p:nvPr>
            <p:ph type="ftr" sz="quarter" idx="11"/>
          </p:nvPr>
        </p:nvSpPr>
        <p:spPr/>
        <p:txBody>
          <a:bodyPr/>
          <a:lstStyle/>
          <a:p>
            <a:r>
              <a:rPr lang="en-US" dirty="0"/>
              <a:t>Data Analytics | Indian Institute of Science, Bengaluru</a:t>
            </a:r>
          </a:p>
        </p:txBody>
      </p:sp>
      <p:sp>
        <p:nvSpPr>
          <p:cNvPr id="11" name="Slide Number Placeholder 10">
            <a:extLst>
              <a:ext uri="{FF2B5EF4-FFF2-40B4-BE49-F238E27FC236}">
                <a16:creationId xmlns:a16="http://schemas.microsoft.com/office/drawing/2014/main" id="{C55438A9-528C-F728-8933-A8DAB8A3D1ED}"/>
              </a:ext>
            </a:extLst>
          </p:cNvPr>
          <p:cNvSpPr>
            <a:spLocks noGrp="1"/>
          </p:cNvSpPr>
          <p:nvPr>
            <p:ph type="sldNum" sz="quarter" idx="12"/>
          </p:nvPr>
        </p:nvSpPr>
        <p:spPr/>
        <p:txBody>
          <a:bodyPr/>
          <a:lstStyle/>
          <a:p>
            <a:fld id="{0D7CD628-0AAC-3F43-B36F-6D9BB9946A82}" type="slidenum">
              <a:rPr lang="en-US" smtClean="0"/>
              <a:t>1</a:t>
            </a:fld>
            <a:endParaRPr lang="en-US"/>
          </a:p>
        </p:txBody>
      </p:sp>
    </p:spTree>
    <p:extLst>
      <p:ext uri="{BB962C8B-B14F-4D97-AF65-F5344CB8AC3E}">
        <p14:creationId xmlns:p14="http://schemas.microsoft.com/office/powerpoint/2010/main" val="3707291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a:t>Cox Regression Model</a:t>
            </a:r>
            <a:endParaRPr lang="en-US" sz="4000"/>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vert="horz" lIns="91440" tIns="45720" rIns="91440" bIns="45720" rtlCol="0" anchor="t">
            <a:noAutofit/>
          </a:bodyPr>
          <a:lstStyle/>
          <a:p>
            <a:pPr marL="0" indent="0">
              <a:buNone/>
            </a:pPr>
            <a:br>
              <a:rPr lang="en-IN" sz="2200" b="0" i="0" u="none" strike="noStrike">
                <a:effectLst/>
                <a:latin typeface="Calibri" panose="020F0502020204030204" pitchFamily="34" charset="0"/>
                <a:cs typeface="Calibri" panose="020F0502020204030204" pitchFamily="34" charset="0"/>
              </a:rPr>
            </a:br>
            <a:r>
              <a:rPr lang="en-IN" sz="2200" b="0" i="0" u="none" strike="noStrike">
                <a:effectLst/>
                <a:latin typeface="Calibri"/>
                <a:cs typeface="Calibri"/>
              </a:rPr>
              <a:t> </a:t>
            </a:r>
            <a:endParaRPr lang="en-US">
              <a:latin typeface="Calibri"/>
              <a:cs typeface="Calibri"/>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10</a:t>
            </a:fld>
            <a:endParaRPr lang="en-US"/>
          </a:p>
        </p:txBody>
      </p:sp>
      <p:pic>
        <p:nvPicPr>
          <p:cNvPr id="10" name="Picture 9" descr="A white sheet with black text&#10;&#10;Description automatically generated">
            <a:extLst>
              <a:ext uri="{FF2B5EF4-FFF2-40B4-BE49-F238E27FC236}">
                <a16:creationId xmlns:a16="http://schemas.microsoft.com/office/drawing/2014/main" id="{B205E028-4CE4-035E-B09C-F9B76409F345}"/>
              </a:ext>
            </a:extLst>
          </p:cNvPr>
          <p:cNvPicPr>
            <a:picLocks noChangeAspect="1"/>
          </p:cNvPicPr>
          <p:nvPr/>
        </p:nvPicPr>
        <p:blipFill>
          <a:blip r:embed="rId2"/>
          <a:stretch>
            <a:fillRect/>
          </a:stretch>
        </p:blipFill>
        <p:spPr>
          <a:xfrm>
            <a:off x="833718" y="2341935"/>
            <a:ext cx="10112187" cy="3608483"/>
          </a:xfrm>
          <a:prstGeom prst="rect">
            <a:avLst/>
          </a:prstGeom>
        </p:spPr>
      </p:pic>
    </p:spTree>
    <p:extLst>
      <p:ext uri="{BB962C8B-B14F-4D97-AF65-F5344CB8AC3E}">
        <p14:creationId xmlns:p14="http://schemas.microsoft.com/office/powerpoint/2010/main" val="669753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Workflow</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11</a:t>
            </a:fld>
            <a:endParaRPr lang="en-US"/>
          </a:p>
        </p:txBody>
      </p:sp>
      <p:sp>
        <p:nvSpPr>
          <p:cNvPr id="39" name="Content Placeholder 38">
            <a:extLst>
              <a:ext uri="{FF2B5EF4-FFF2-40B4-BE49-F238E27FC236}">
                <a16:creationId xmlns:a16="http://schemas.microsoft.com/office/drawing/2014/main" id="{0C5B5D1C-60A1-C6FD-380D-73633A908EDE}"/>
              </a:ext>
            </a:extLst>
          </p:cNvPr>
          <p:cNvSpPr>
            <a:spLocks noGrp="1"/>
          </p:cNvSpPr>
          <p:nvPr>
            <p:ph idx="1"/>
          </p:nvPr>
        </p:nvSpPr>
        <p:spPr>
          <a:xfrm>
            <a:off x="838200" y="1886002"/>
            <a:ext cx="10515600" cy="4351338"/>
          </a:xfrm>
        </p:spPr>
        <p:txBody>
          <a:bodyPr/>
          <a:lstStyle/>
          <a:p>
            <a:r>
              <a:rPr lang="en-US" dirty="0"/>
              <a:t>Based on EDA, identified top 6 cancer and perform following workflow for each cancer type.</a:t>
            </a:r>
          </a:p>
          <a:p>
            <a:endParaRPr lang="en-US" dirty="0"/>
          </a:p>
        </p:txBody>
      </p:sp>
      <p:sp>
        <p:nvSpPr>
          <p:cNvPr id="40" name="Rectangle 39">
            <a:extLst>
              <a:ext uri="{FF2B5EF4-FFF2-40B4-BE49-F238E27FC236}">
                <a16:creationId xmlns:a16="http://schemas.microsoft.com/office/drawing/2014/main" id="{9442D1F2-C1B2-F40C-79B0-5FA8E037A703}"/>
              </a:ext>
            </a:extLst>
          </p:cNvPr>
          <p:cNvSpPr/>
          <p:nvPr/>
        </p:nvSpPr>
        <p:spPr>
          <a:xfrm>
            <a:off x="4272887" y="3035954"/>
            <a:ext cx="2177935" cy="10474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0" i="0" u="none" strike="noStrike" dirty="0">
                <a:solidFill>
                  <a:srgbClr val="000000"/>
                </a:solidFill>
                <a:effectLst/>
                <a:latin typeface="Helvetica" pitchFamily="2" charset="0"/>
              </a:rPr>
              <a:t>Identify top 3 regulated (up, down) pathways</a:t>
            </a:r>
            <a:endParaRPr lang="en-US" dirty="0"/>
          </a:p>
        </p:txBody>
      </p:sp>
      <p:sp>
        <p:nvSpPr>
          <p:cNvPr id="41" name="Rectangle 40">
            <a:extLst>
              <a:ext uri="{FF2B5EF4-FFF2-40B4-BE49-F238E27FC236}">
                <a16:creationId xmlns:a16="http://schemas.microsoft.com/office/drawing/2014/main" id="{D6D44342-724C-8A41-3057-34B6960A0714}"/>
              </a:ext>
            </a:extLst>
          </p:cNvPr>
          <p:cNvSpPr/>
          <p:nvPr/>
        </p:nvSpPr>
        <p:spPr>
          <a:xfrm>
            <a:off x="7246619" y="3035954"/>
            <a:ext cx="4107181" cy="1047403"/>
          </a:xfrm>
          <a:prstGeom prst="rect">
            <a:avLst/>
          </a:prstGeom>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IN" b="0" i="0" u="none" strike="noStrike">
                <a:solidFill>
                  <a:srgbClr val="000000"/>
                </a:solidFill>
                <a:effectLst/>
                <a:latin typeface="Helvetica"/>
                <a:cs typeface="Helvetica"/>
              </a:rPr>
              <a:t>Group patients into </a:t>
            </a:r>
            <a:r>
              <a:rPr lang="en-IN">
                <a:solidFill>
                  <a:srgbClr val="000000"/>
                </a:solidFill>
                <a:latin typeface="Helvetica"/>
                <a:cs typeface="Helvetica"/>
              </a:rPr>
              <a:t>7 </a:t>
            </a:r>
            <a:r>
              <a:rPr lang="en-IN" b="0" i="0" u="none" strike="noStrike">
                <a:solidFill>
                  <a:srgbClr val="000000"/>
                </a:solidFill>
                <a:effectLst/>
                <a:latin typeface="Helvetica"/>
                <a:cs typeface="Helvetica"/>
              </a:rPr>
              <a:t>groups (top 3 unregulated, top 3 down regulated, no regulation) based on pathways.</a:t>
            </a:r>
            <a:endParaRPr lang="en-US">
              <a:latin typeface="Helvetica"/>
              <a:cs typeface="Helvetica"/>
            </a:endParaRPr>
          </a:p>
        </p:txBody>
      </p:sp>
      <p:sp>
        <p:nvSpPr>
          <p:cNvPr id="42" name="Rectangle 41">
            <a:extLst>
              <a:ext uri="{FF2B5EF4-FFF2-40B4-BE49-F238E27FC236}">
                <a16:creationId xmlns:a16="http://schemas.microsoft.com/office/drawing/2014/main" id="{EF7EB382-3CBF-8F21-6BA3-A9BAB171AB37}"/>
              </a:ext>
            </a:extLst>
          </p:cNvPr>
          <p:cNvSpPr/>
          <p:nvPr/>
        </p:nvSpPr>
        <p:spPr>
          <a:xfrm>
            <a:off x="8466788" y="4976564"/>
            <a:ext cx="2575560" cy="10474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0" i="0" u="none" strike="noStrike" dirty="0">
                <a:solidFill>
                  <a:srgbClr val="000000"/>
                </a:solidFill>
                <a:effectLst/>
                <a:latin typeface="Helvetica" pitchFamily="2" charset="0"/>
              </a:rPr>
              <a:t>Perform KM Estimation and get KM survival curves</a:t>
            </a:r>
            <a:endParaRPr lang="en-US" dirty="0"/>
          </a:p>
        </p:txBody>
      </p:sp>
      <p:sp>
        <p:nvSpPr>
          <p:cNvPr id="43" name="Rectangle 42">
            <a:extLst>
              <a:ext uri="{FF2B5EF4-FFF2-40B4-BE49-F238E27FC236}">
                <a16:creationId xmlns:a16="http://schemas.microsoft.com/office/drawing/2014/main" id="{CA7BDE1B-61C3-B28C-FFCE-A5624572470A}"/>
              </a:ext>
            </a:extLst>
          </p:cNvPr>
          <p:cNvSpPr/>
          <p:nvPr/>
        </p:nvSpPr>
        <p:spPr>
          <a:xfrm>
            <a:off x="4448628" y="4976564"/>
            <a:ext cx="3358749" cy="10474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0" i="0" u="none" strike="noStrike" dirty="0">
                <a:solidFill>
                  <a:srgbClr val="000000"/>
                </a:solidFill>
                <a:effectLst/>
                <a:latin typeface="Helvetica" pitchFamily="2" charset="0"/>
              </a:rPr>
              <a:t>Identify most hazardous pathway amongst the previously identified pathways </a:t>
            </a:r>
            <a:endParaRPr lang="en-US" dirty="0"/>
          </a:p>
        </p:txBody>
      </p:sp>
      <p:sp>
        <p:nvSpPr>
          <p:cNvPr id="44" name="Rectangle 43">
            <a:extLst>
              <a:ext uri="{FF2B5EF4-FFF2-40B4-BE49-F238E27FC236}">
                <a16:creationId xmlns:a16="http://schemas.microsoft.com/office/drawing/2014/main" id="{3822D5DA-581F-ECB7-ED6A-1012255B997C}"/>
              </a:ext>
            </a:extLst>
          </p:cNvPr>
          <p:cNvSpPr/>
          <p:nvPr/>
        </p:nvSpPr>
        <p:spPr>
          <a:xfrm>
            <a:off x="1213658" y="4976565"/>
            <a:ext cx="2575560" cy="10474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0" i="0" u="none" strike="noStrike" dirty="0">
                <a:solidFill>
                  <a:srgbClr val="000000"/>
                </a:solidFill>
                <a:effectLst/>
                <a:latin typeface="Helvetica" pitchFamily="2" charset="0"/>
              </a:rPr>
              <a:t>Perform Cox Regression</a:t>
            </a:r>
            <a:endParaRPr lang="en-US" dirty="0"/>
          </a:p>
        </p:txBody>
      </p:sp>
      <p:sp>
        <p:nvSpPr>
          <p:cNvPr id="45" name="Rectangle 44">
            <a:extLst>
              <a:ext uri="{FF2B5EF4-FFF2-40B4-BE49-F238E27FC236}">
                <a16:creationId xmlns:a16="http://schemas.microsoft.com/office/drawing/2014/main" id="{9579D799-C847-9EAD-A13A-B29547A0533B}"/>
              </a:ext>
            </a:extLst>
          </p:cNvPr>
          <p:cNvSpPr/>
          <p:nvPr/>
        </p:nvSpPr>
        <p:spPr>
          <a:xfrm>
            <a:off x="1129992" y="3014268"/>
            <a:ext cx="2177935" cy="104740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b="0" i="0" u="none" strike="noStrike" dirty="0">
                <a:solidFill>
                  <a:srgbClr val="000000"/>
                </a:solidFill>
                <a:effectLst/>
                <a:latin typeface="Helvetica" pitchFamily="2" charset="0"/>
              </a:rPr>
              <a:t>Perform </a:t>
            </a:r>
            <a:r>
              <a:rPr lang="en-IN" b="0" i="0" u="none" strike="noStrike" dirty="0" err="1">
                <a:solidFill>
                  <a:srgbClr val="000000"/>
                </a:solidFill>
                <a:effectLst/>
                <a:latin typeface="Helvetica" pitchFamily="2" charset="0"/>
              </a:rPr>
              <a:t>ssGSEA</a:t>
            </a:r>
            <a:r>
              <a:rPr lang="en-IN" b="0" i="0" u="none" strike="noStrike" dirty="0">
                <a:solidFill>
                  <a:srgbClr val="000000"/>
                </a:solidFill>
                <a:effectLst/>
                <a:latin typeface="Helvetica" pitchFamily="2" charset="0"/>
              </a:rPr>
              <a:t> curated from</a:t>
            </a:r>
            <a:br>
              <a:rPr lang="en-IN" dirty="0"/>
            </a:br>
            <a:r>
              <a:rPr lang="en-IN" b="0" i="0" u="none" strike="noStrike" dirty="0">
                <a:solidFill>
                  <a:srgbClr val="000000"/>
                </a:solidFill>
                <a:effectLst/>
                <a:latin typeface="Helvetica" pitchFamily="2" charset="0"/>
              </a:rPr>
              <a:t>[</a:t>
            </a:r>
            <a:r>
              <a:rPr lang="en-IN" b="0" i="0" u="none" strike="noStrike" dirty="0" err="1">
                <a:solidFill>
                  <a:srgbClr val="000000"/>
                </a:solidFill>
                <a:effectLst/>
                <a:latin typeface="Helvetica" pitchFamily="2" charset="0"/>
              </a:rPr>
              <a:t>Vaske</a:t>
            </a:r>
            <a:r>
              <a:rPr lang="en-IN" b="0" i="0" u="none" strike="noStrike" dirty="0">
                <a:solidFill>
                  <a:srgbClr val="000000"/>
                </a:solidFill>
                <a:effectLst/>
                <a:latin typeface="Helvetica" pitchFamily="2" charset="0"/>
              </a:rPr>
              <a:t> et. al 2010]</a:t>
            </a:r>
            <a:endParaRPr lang="en-US" dirty="0"/>
          </a:p>
        </p:txBody>
      </p:sp>
      <p:cxnSp>
        <p:nvCxnSpPr>
          <p:cNvPr id="3" name="Straight Arrow Connector 2">
            <a:extLst>
              <a:ext uri="{FF2B5EF4-FFF2-40B4-BE49-F238E27FC236}">
                <a16:creationId xmlns:a16="http://schemas.microsoft.com/office/drawing/2014/main" id="{B0DF4FCC-8EAE-3EB7-B84A-96B5120E17D3}"/>
              </a:ext>
            </a:extLst>
          </p:cNvPr>
          <p:cNvCxnSpPr/>
          <p:nvPr/>
        </p:nvCxnSpPr>
        <p:spPr>
          <a:xfrm flipV="1">
            <a:off x="3303462" y="3568244"/>
            <a:ext cx="980185" cy="10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3B9B919-9EF8-4720-7C81-0D7D84B51E84}"/>
              </a:ext>
            </a:extLst>
          </p:cNvPr>
          <p:cNvCxnSpPr>
            <a:cxnSpLocks/>
          </p:cNvCxnSpPr>
          <p:nvPr/>
        </p:nvCxnSpPr>
        <p:spPr>
          <a:xfrm flipV="1">
            <a:off x="6455620" y="3557280"/>
            <a:ext cx="804761" cy="10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49BB67A-B2AF-9130-3C11-0C44A5F02B5F}"/>
              </a:ext>
            </a:extLst>
          </p:cNvPr>
          <p:cNvCxnSpPr>
            <a:cxnSpLocks/>
          </p:cNvCxnSpPr>
          <p:nvPr/>
        </p:nvCxnSpPr>
        <p:spPr>
          <a:xfrm flipH="1">
            <a:off x="9721805" y="4084647"/>
            <a:ext cx="1094" cy="89247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EB5181EB-282B-8A39-24D0-6E7599238E27}"/>
              </a:ext>
            </a:extLst>
          </p:cNvPr>
          <p:cNvCxnSpPr>
            <a:cxnSpLocks/>
          </p:cNvCxnSpPr>
          <p:nvPr/>
        </p:nvCxnSpPr>
        <p:spPr>
          <a:xfrm flipH="1" flipV="1">
            <a:off x="7792135" y="5497911"/>
            <a:ext cx="697312" cy="120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2814D56-E3EB-CD9D-2F7E-A73DB6886767}"/>
              </a:ext>
            </a:extLst>
          </p:cNvPr>
          <p:cNvCxnSpPr>
            <a:cxnSpLocks/>
          </p:cNvCxnSpPr>
          <p:nvPr/>
        </p:nvCxnSpPr>
        <p:spPr>
          <a:xfrm flipH="1">
            <a:off x="3773820" y="5531899"/>
            <a:ext cx="675382" cy="98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0445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BRCA</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12</a:t>
            </a:fld>
            <a:endParaRPr lang="en-US"/>
          </a:p>
        </p:txBody>
      </p:sp>
      <p:sp>
        <p:nvSpPr>
          <p:cNvPr id="3" name="TextBox 2">
            <a:extLst>
              <a:ext uri="{FF2B5EF4-FFF2-40B4-BE49-F238E27FC236}">
                <a16:creationId xmlns:a16="http://schemas.microsoft.com/office/drawing/2014/main" id="{C6CD5CCF-1F50-C953-A73B-2298C3E7FE45}"/>
              </a:ext>
            </a:extLst>
          </p:cNvPr>
          <p:cNvSpPr txBox="1"/>
          <p:nvPr/>
        </p:nvSpPr>
        <p:spPr>
          <a:xfrm>
            <a:off x="869674" y="5884070"/>
            <a:ext cx="1065695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sz="2000" dirty="0">
                <a:cs typeface="Calibri"/>
              </a:rPr>
              <a:t>Upregulated: </a:t>
            </a:r>
            <a:r>
              <a:rPr lang="en-IN" sz="2000" b="1" dirty="0" err="1">
                <a:cs typeface="Calibri"/>
              </a:rPr>
              <a:t>Mtb_iron_assimilation_by_chelation</a:t>
            </a:r>
            <a:r>
              <a:rPr lang="en-IN" sz="2000" dirty="0">
                <a:cs typeface="Calibri"/>
              </a:rPr>
              <a:t> and cumulative hazard is: 0.06375662797876425</a:t>
            </a:r>
            <a:endParaRPr lang="en-GB" sz="2000" dirty="0">
              <a:cs typeface="Calibri"/>
            </a:endParaRPr>
          </a:p>
        </p:txBody>
      </p:sp>
      <p:pic>
        <p:nvPicPr>
          <p:cNvPr id="8" name="Picture 7" descr="A graph showing a number of different colored lines&#10;&#10;Description automatically generated">
            <a:extLst>
              <a:ext uri="{FF2B5EF4-FFF2-40B4-BE49-F238E27FC236}">
                <a16:creationId xmlns:a16="http://schemas.microsoft.com/office/drawing/2014/main" id="{EB940ACF-55E9-8748-7E61-C1FD2508DE5D}"/>
              </a:ext>
            </a:extLst>
          </p:cNvPr>
          <p:cNvPicPr>
            <a:picLocks noChangeAspect="1"/>
          </p:cNvPicPr>
          <p:nvPr/>
        </p:nvPicPr>
        <p:blipFill>
          <a:blip r:embed="rId3"/>
          <a:stretch>
            <a:fillRect/>
          </a:stretch>
        </p:blipFill>
        <p:spPr>
          <a:xfrm>
            <a:off x="2297568" y="1766041"/>
            <a:ext cx="7593816" cy="4076947"/>
          </a:xfrm>
          <a:prstGeom prst="rect">
            <a:avLst/>
          </a:prstGeom>
        </p:spPr>
      </p:pic>
    </p:spTree>
    <p:extLst>
      <p:ext uri="{BB962C8B-B14F-4D97-AF65-F5344CB8AC3E}">
        <p14:creationId xmlns:p14="http://schemas.microsoft.com/office/powerpoint/2010/main" val="3569126700"/>
      </p:ext>
    </p:extLst>
  </p:cSld>
  <p:clrMapOvr>
    <a:masterClrMapping/>
  </p:clrMapOvr>
  <p:extLst>
    <p:ext uri="{6950BFC3-D8DA-4A85-94F7-54DA5524770B}">
      <p188:commentRel xmlns:p188="http://schemas.microsoft.com/office/powerpoint/2018/8/main" r:id="rId2"/>
    </p:ext>
  </p:extLs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BRCA</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13</a:t>
            </a:fld>
            <a:endParaRPr lang="en-US"/>
          </a:p>
        </p:txBody>
      </p:sp>
      <p:pic>
        <p:nvPicPr>
          <p:cNvPr id="13" name="Picture 12" descr="A graph showing different colored lines&#10;&#10;Description automatically generated">
            <a:extLst>
              <a:ext uri="{FF2B5EF4-FFF2-40B4-BE49-F238E27FC236}">
                <a16:creationId xmlns:a16="http://schemas.microsoft.com/office/drawing/2014/main" id="{D28827AE-8DDF-DC56-B279-9B9FADF2BC0D}"/>
              </a:ext>
            </a:extLst>
          </p:cNvPr>
          <p:cNvPicPr>
            <a:picLocks noChangeAspect="1"/>
          </p:cNvPicPr>
          <p:nvPr/>
        </p:nvPicPr>
        <p:blipFill>
          <a:blip r:embed="rId2"/>
          <a:stretch>
            <a:fillRect/>
          </a:stretch>
        </p:blipFill>
        <p:spPr>
          <a:xfrm>
            <a:off x="2299395" y="1918033"/>
            <a:ext cx="7797513" cy="4158674"/>
          </a:xfrm>
          <a:prstGeom prst="rect">
            <a:avLst/>
          </a:prstGeom>
        </p:spPr>
      </p:pic>
    </p:spTree>
    <p:extLst>
      <p:ext uri="{BB962C8B-B14F-4D97-AF65-F5344CB8AC3E}">
        <p14:creationId xmlns:p14="http://schemas.microsoft.com/office/powerpoint/2010/main" val="499333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HNSC</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14</a:t>
            </a:fld>
            <a:endParaRPr lang="en-US"/>
          </a:p>
        </p:txBody>
      </p:sp>
      <p:pic>
        <p:nvPicPr>
          <p:cNvPr id="16" name="Picture 15" descr="A graph showing a number of patients&#10;&#10;Description automatically generated">
            <a:extLst>
              <a:ext uri="{FF2B5EF4-FFF2-40B4-BE49-F238E27FC236}">
                <a16:creationId xmlns:a16="http://schemas.microsoft.com/office/drawing/2014/main" id="{2C2E6A1F-8AF0-5674-86B8-320AB96A3D8D}"/>
              </a:ext>
            </a:extLst>
          </p:cNvPr>
          <p:cNvPicPr>
            <a:picLocks noChangeAspect="1"/>
          </p:cNvPicPr>
          <p:nvPr/>
        </p:nvPicPr>
        <p:blipFill>
          <a:blip r:embed="rId2"/>
          <a:stretch>
            <a:fillRect/>
          </a:stretch>
        </p:blipFill>
        <p:spPr>
          <a:xfrm>
            <a:off x="5895254" y="2100907"/>
            <a:ext cx="6210000" cy="3312000"/>
          </a:xfrm>
          <a:prstGeom prst="rect">
            <a:avLst/>
          </a:prstGeom>
        </p:spPr>
      </p:pic>
      <p:sp>
        <p:nvSpPr>
          <p:cNvPr id="3" name="TextBox 2">
            <a:extLst>
              <a:ext uri="{FF2B5EF4-FFF2-40B4-BE49-F238E27FC236}">
                <a16:creationId xmlns:a16="http://schemas.microsoft.com/office/drawing/2014/main" id="{4EBE89D4-DE88-FA3B-7A2A-C161B7D693D8}"/>
              </a:ext>
            </a:extLst>
          </p:cNvPr>
          <p:cNvSpPr txBox="1"/>
          <p:nvPr/>
        </p:nvSpPr>
        <p:spPr>
          <a:xfrm>
            <a:off x="11802717" y="5922065"/>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a:p>
        </p:txBody>
      </p:sp>
      <p:sp>
        <p:nvSpPr>
          <p:cNvPr id="8" name="TextBox 7">
            <a:extLst>
              <a:ext uri="{FF2B5EF4-FFF2-40B4-BE49-F238E27FC236}">
                <a16:creationId xmlns:a16="http://schemas.microsoft.com/office/drawing/2014/main" id="{D1EB1339-BA62-351D-771F-815BBABB150F}"/>
              </a:ext>
            </a:extLst>
          </p:cNvPr>
          <p:cNvSpPr txBox="1"/>
          <p:nvPr/>
        </p:nvSpPr>
        <p:spPr>
          <a:xfrm>
            <a:off x="634999" y="5673587"/>
            <a:ext cx="11181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sz="2000" dirty="0">
                <a:latin typeface="Calibri" panose="020F0502020204030204" pitchFamily="34" charset="0"/>
                <a:cs typeface="Calibri" panose="020F0502020204030204" pitchFamily="34" charset="0"/>
              </a:rPr>
              <a:t>Downregulated: </a:t>
            </a:r>
            <a:r>
              <a:rPr lang="en-IN" sz="2000" b="1" dirty="0" err="1">
                <a:latin typeface="Calibri" panose="020F0502020204030204" pitchFamily="34" charset="0"/>
                <a:cs typeface="Calibri" panose="020F0502020204030204" pitchFamily="34" charset="0"/>
              </a:rPr>
              <a:t>Beta_oxidation_of_hexanoyl</a:t>
            </a:r>
            <a:r>
              <a:rPr lang="en-IN" sz="2000" b="1" dirty="0">
                <a:latin typeface="Calibri" panose="020F0502020204030204" pitchFamily="34" charset="0"/>
                <a:cs typeface="Calibri" panose="020F0502020204030204" pitchFamily="34" charset="0"/>
              </a:rPr>
              <a:t>-</a:t>
            </a:r>
            <a:r>
              <a:rPr lang="en-IN" sz="2000" b="1" dirty="0" err="1">
                <a:latin typeface="Calibri" panose="020F0502020204030204" pitchFamily="34" charset="0"/>
                <a:cs typeface="Calibri" panose="020F0502020204030204" pitchFamily="34" charset="0"/>
              </a:rPr>
              <a:t>CoA_to_butanoyl</a:t>
            </a:r>
            <a:r>
              <a:rPr lang="en-IN" sz="2000" b="1" dirty="0">
                <a:latin typeface="Calibri" panose="020F0502020204030204" pitchFamily="34" charset="0"/>
                <a:cs typeface="Calibri" panose="020F0502020204030204" pitchFamily="34" charset="0"/>
              </a:rPr>
              <a:t>-CoA </a:t>
            </a:r>
            <a:r>
              <a:rPr lang="en-IN" sz="2000" dirty="0">
                <a:latin typeface="Calibri" panose="020F0502020204030204" pitchFamily="34" charset="0"/>
                <a:cs typeface="Calibri" panose="020F0502020204030204" pitchFamily="34" charset="0"/>
              </a:rPr>
              <a:t>and cumulative hazard is: 0.32253908004216814</a:t>
            </a:r>
            <a:endParaRPr lang="en-US" sz="2000" dirty="0">
              <a:latin typeface="Calibri" panose="020F0502020204030204" pitchFamily="34" charset="0"/>
              <a:cs typeface="Calibri" panose="020F0502020204030204" pitchFamily="34" charset="0"/>
            </a:endParaRPr>
          </a:p>
        </p:txBody>
      </p:sp>
      <p:pic>
        <p:nvPicPr>
          <p:cNvPr id="9" name="Picture 8" descr="A graph showing the number of patients&#10;&#10;Description automatically generated">
            <a:extLst>
              <a:ext uri="{FF2B5EF4-FFF2-40B4-BE49-F238E27FC236}">
                <a16:creationId xmlns:a16="http://schemas.microsoft.com/office/drawing/2014/main" id="{963E8AA2-CE37-3625-66AF-2DB8EE36929F}"/>
              </a:ext>
            </a:extLst>
          </p:cNvPr>
          <p:cNvPicPr>
            <a:picLocks noChangeAspect="1"/>
          </p:cNvPicPr>
          <p:nvPr/>
        </p:nvPicPr>
        <p:blipFill>
          <a:blip r:embed="rId3"/>
          <a:stretch>
            <a:fillRect/>
          </a:stretch>
        </p:blipFill>
        <p:spPr>
          <a:xfrm>
            <a:off x="669034" y="2350814"/>
            <a:ext cx="5579365" cy="2975661"/>
          </a:xfrm>
          <a:prstGeom prst="rect">
            <a:avLst/>
          </a:prstGeom>
        </p:spPr>
      </p:pic>
    </p:spTree>
    <p:extLst>
      <p:ext uri="{BB962C8B-B14F-4D97-AF65-F5344CB8AC3E}">
        <p14:creationId xmlns:p14="http://schemas.microsoft.com/office/powerpoint/2010/main" val="40625889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OV</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15</a:t>
            </a:fld>
            <a:endParaRPr lang="en-US"/>
          </a:p>
        </p:txBody>
      </p:sp>
      <p:pic>
        <p:nvPicPr>
          <p:cNvPr id="18" name="Picture 17" descr="A graph of a number of patients&#10;&#10;Description automatically generated">
            <a:extLst>
              <a:ext uri="{FF2B5EF4-FFF2-40B4-BE49-F238E27FC236}">
                <a16:creationId xmlns:a16="http://schemas.microsoft.com/office/drawing/2014/main" id="{A65B62F7-53DD-4C7D-AFDC-1484F5C9A311}"/>
              </a:ext>
            </a:extLst>
          </p:cNvPr>
          <p:cNvPicPr>
            <a:picLocks noChangeAspect="1"/>
          </p:cNvPicPr>
          <p:nvPr/>
        </p:nvPicPr>
        <p:blipFill>
          <a:blip r:embed="rId2"/>
          <a:stretch>
            <a:fillRect/>
          </a:stretch>
        </p:blipFill>
        <p:spPr>
          <a:xfrm>
            <a:off x="5771132" y="1948016"/>
            <a:ext cx="6420868" cy="3424463"/>
          </a:xfrm>
          <a:prstGeom prst="rect">
            <a:avLst/>
          </a:prstGeom>
        </p:spPr>
      </p:pic>
      <p:sp>
        <p:nvSpPr>
          <p:cNvPr id="3" name="TextBox 2">
            <a:extLst>
              <a:ext uri="{FF2B5EF4-FFF2-40B4-BE49-F238E27FC236}">
                <a16:creationId xmlns:a16="http://schemas.microsoft.com/office/drawing/2014/main" id="{B8DE6D53-CFE0-F61A-45A3-BDE5E4CB764B}"/>
              </a:ext>
            </a:extLst>
          </p:cNvPr>
          <p:cNvSpPr txBox="1"/>
          <p:nvPr/>
        </p:nvSpPr>
        <p:spPr>
          <a:xfrm>
            <a:off x="648804" y="5659782"/>
            <a:ext cx="1094684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sz="2000" dirty="0">
                <a:cs typeface="Calibri"/>
              </a:rPr>
              <a:t>Downregulated: </a:t>
            </a:r>
            <a:r>
              <a:rPr lang="en-IN" sz="2000" b="1" dirty="0" err="1">
                <a:cs typeface="Calibri"/>
              </a:rPr>
              <a:t>Fructose_catabolism</a:t>
            </a:r>
            <a:r>
              <a:rPr lang="en-IN" sz="2000" b="1" dirty="0">
                <a:cs typeface="Calibri"/>
              </a:rPr>
              <a:t> </a:t>
            </a:r>
            <a:r>
              <a:rPr lang="en-IN" sz="2000" dirty="0">
                <a:cs typeface="Calibri"/>
              </a:rPr>
              <a:t>and cumulative hazard is: 0.30975623926977625</a:t>
            </a:r>
            <a:endParaRPr lang="en-US" sz="2000" dirty="0"/>
          </a:p>
        </p:txBody>
      </p:sp>
      <p:pic>
        <p:nvPicPr>
          <p:cNvPr id="8" name="Picture 7">
            <a:extLst>
              <a:ext uri="{FF2B5EF4-FFF2-40B4-BE49-F238E27FC236}">
                <a16:creationId xmlns:a16="http://schemas.microsoft.com/office/drawing/2014/main" id="{635F4CEE-95B8-249C-E0EA-6047FB155BD1}"/>
              </a:ext>
            </a:extLst>
          </p:cNvPr>
          <p:cNvPicPr>
            <a:picLocks noChangeAspect="1"/>
          </p:cNvPicPr>
          <p:nvPr/>
        </p:nvPicPr>
        <p:blipFill>
          <a:blip r:embed="rId3"/>
          <a:stretch>
            <a:fillRect/>
          </a:stretch>
        </p:blipFill>
        <p:spPr>
          <a:xfrm>
            <a:off x="495166" y="2214512"/>
            <a:ext cx="5681516" cy="3030142"/>
          </a:xfrm>
          <a:prstGeom prst="rect">
            <a:avLst/>
          </a:prstGeom>
        </p:spPr>
      </p:pic>
    </p:spTree>
    <p:extLst>
      <p:ext uri="{BB962C8B-B14F-4D97-AF65-F5344CB8AC3E}">
        <p14:creationId xmlns:p14="http://schemas.microsoft.com/office/powerpoint/2010/main" val="2786352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GBM</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16</a:t>
            </a:fld>
            <a:endParaRPr lang="en-US"/>
          </a:p>
        </p:txBody>
      </p:sp>
      <p:pic>
        <p:nvPicPr>
          <p:cNvPr id="8" name="Picture 7" descr="A graph of a number of vitamins&#10;&#10;Description automatically generated">
            <a:extLst>
              <a:ext uri="{FF2B5EF4-FFF2-40B4-BE49-F238E27FC236}">
                <a16:creationId xmlns:a16="http://schemas.microsoft.com/office/drawing/2014/main" id="{1F11B102-0E3A-2E1D-F282-D2356A946581}"/>
              </a:ext>
            </a:extLst>
          </p:cNvPr>
          <p:cNvPicPr>
            <a:picLocks noChangeAspect="1"/>
          </p:cNvPicPr>
          <p:nvPr/>
        </p:nvPicPr>
        <p:blipFill>
          <a:blip r:embed="rId2"/>
          <a:stretch>
            <a:fillRect/>
          </a:stretch>
        </p:blipFill>
        <p:spPr>
          <a:xfrm>
            <a:off x="5738788" y="2102096"/>
            <a:ext cx="6300812" cy="3360433"/>
          </a:xfrm>
          <a:prstGeom prst="rect">
            <a:avLst/>
          </a:prstGeom>
        </p:spPr>
      </p:pic>
      <p:sp>
        <p:nvSpPr>
          <p:cNvPr id="3" name="TextBox 2">
            <a:extLst>
              <a:ext uri="{FF2B5EF4-FFF2-40B4-BE49-F238E27FC236}">
                <a16:creationId xmlns:a16="http://schemas.microsoft.com/office/drawing/2014/main" id="{DC133401-0FDE-7B99-A88A-A78EBC8D94DF}"/>
              </a:ext>
            </a:extLst>
          </p:cNvPr>
          <p:cNvSpPr txBox="1"/>
          <p:nvPr/>
        </p:nvSpPr>
        <p:spPr>
          <a:xfrm>
            <a:off x="993912" y="5659782"/>
            <a:ext cx="1039467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dirty="0">
                <a:latin typeface="Calibri" panose="020F0502020204030204" pitchFamily="34" charset="0"/>
                <a:cs typeface="Calibri" panose="020F0502020204030204" pitchFamily="34" charset="0"/>
              </a:rPr>
              <a:t>Downregulated: </a:t>
            </a:r>
            <a:r>
              <a:rPr lang="en-IN" b="1" dirty="0">
                <a:latin typeface="Calibri" panose="020F0502020204030204" pitchFamily="34" charset="0"/>
                <a:cs typeface="Calibri" panose="020F0502020204030204" pitchFamily="34" charset="0"/>
              </a:rPr>
              <a:t>Vitamin_B2_(riboflavin)_metabolism </a:t>
            </a:r>
            <a:r>
              <a:rPr lang="en-IN" dirty="0">
                <a:latin typeface="Calibri" panose="020F0502020204030204" pitchFamily="34" charset="0"/>
                <a:cs typeface="Calibri" panose="020F0502020204030204" pitchFamily="34" charset="0"/>
              </a:rPr>
              <a:t>and cumulative hazard is: 0.403731163717974</a:t>
            </a:r>
            <a:endParaRPr lang="en-US" dirty="0">
              <a:latin typeface="Calibri" panose="020F0502020204030204" pitchFamily="34" charset="0"/>
              <a:cs typeface="Calibri" panose="020F0502020204030204" pitchFamily="34" charset="0"/>
            </a:endParaRPr>
          </a:p>
        </p:txBody>
      </p:sp>
      <p:pic>
        <p:nvPicPr>
          <p:cNvPr id="9" name="Picture 8" descr="A graph showing a number of patients&#10;&#10;Description automatically generated">
            <a:extLst>
              <a:ext uri="{FF2B5EF4-FFF2-40B4-BE49-F238E27FC236}">
                <a16:creationId xmlns:a16="http://schemas.microsoft.com/office/drawing/2014/main" id="{9E6985ED-F435-1A0B-5622-5CF3516A1F2E}"/>
              </a:ext>
            </a:extLst>
          </p:cNvPr>
          <p:cNvPicPr>
            <a:picLocks noChangeAspect="1"/>
          </p:cNvPicPr>
          <p:nvPr/>
        </p:nvPicPr>
        <p:blipFill>
          <a:blip r:embed="rId3"/>
          <a:stretch>
            <a:fillRect/>
          </a:stretch>
        </p:blipFill>
        <p:spPr>
          <a:xfrm>
            <a:off x="669035" y="2346959"/>
            <a:ext cx="5516612" cy="2942193"/>
          </a:xfrm>
          <a:prstGeom prst="rect">
            <a:avLst/>
          </a:prstGeom>
        </p:spPr>
      </p:pic>
    </p:spTree>
    <p:extLst>
      <p:ext uri="{BB962C8B-B14F-4D97-AF65-F5344CB8AC3E}">
        <p14:creationId xmlns:p14="http://schemas.microsoft.com/office/powerpoint/2010/main" val="1378326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Results - UCEC</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17</a:t>
            </a:fld>
            <a:endParaRPr lang="en-US"/>
          </a:p>
        </p:txBody>
      </p:sp>
      <p:pic>
        <p:nvPicPr>
          <p:cNvPr id="20" name="Picture 19" descr="A graph showing different colored lines&#10;&#10;Description automatically generated">
            <a:extLst>
              <a:ext uri="{FF2B5EF4-FFF2-40B4-BE49-F238E27FC236}">
                <a16:creationId xmlns:a16="http://schemas.microsoft.com/office/drawing/2014/main" id="{499F9C10-755D-3DA5-2A21-868CA003859B}"/>
              </a:ext>
            </a:extLst>
          </p:cNvPr>
          <p:cNvPicPr>
            <a:picLocks noChangeAspect="1"/>
          </p:cNvPicPr>
          <p:nvPr/>
        </p:nvPicPr>
        <p:blipFill>
          <a:blip r:embed="rId2"/>
          <a:stretch>
            <a:fillRect/>
          </a:stretch>
        </p:blipFill>
        <p:spPr>
          <a:xfrm>
            <a:off x="5818638" y="2077067"/>
            <a:ext cx="6373362" cy="3399126"/>
          </a:xfrm>
          <a:prstGeom prst="rect">
            <a:avLst/>
          </a:prstGeom>
        </p:spPr>
      </p:pic>
      <p:sp>
        <p:nvSpPr>
          <p:cNvPr id="3" name="TextBox 2">
            <a:extLst>
              <a:ext uri="{FF2B5EF4-FFF2-40B4-BE49-F238E27FC236}">
                <a16:creationId xmlns:a16="http://schemas.microsoft.com/office/drawing/2014/main" id="{8C48AA22-B4B3-071F-B09B-89FD7371CF21}"/>
              </a:ext>
            </a:extLst>
          </p:cNvPr>
          <p:cNvSpPr txBox="1"/>
          <p:nvPr/>
        </p:nvSpPr>
        <p:spPr>
          <a:xfrm>
            <a:off x="828260" y="5659782"/>
            <a:ext cx="1071217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IN" sz="2000" dirty="0">
                <a:cs typeface="Calibri"/>
              </a:rPr>
              <a:t>Upregulated: </a:t>
            </a:r>
            <a:r>
              <a:rPr lang="en-IN" sz="2000" b="1" dirty="0">
                <a:cs typeface="Calibri"/>
              </a:rPr>
              <a:t>p53-Independent_DNA_Damage_Response</a:t>
            </a:r>
            <a:r>
              <a:rPr lang="en-IN" sz="2000" dirty="0">
                <a:cs typeface="Calibri"/>
              </a:rPr>
              <a:t> and cumulative hazard is: 0.13397947146229183</a:t>
            </a:r>
            <a:endParaRPr lang="en-US" sz="2000" dirty="0">
              <a:cs typeface="Calibri"/>
            </a:endParaRPr>
          </a:p>
        </p:txBody>
      </p:sp>
      <p:pic>
        <p:nvPicPr>
          <p:cNvPr id="8" name="Picture 7">
            <a:extLst>
              <a:ext uri="{FF2B5EF4-FFF2-40B4-BE49-F238E27FC236}">
                <a16:creationId xmlns:a16="http://schemas.microsoft.com/office/drawing/2014/main" id="{7E6DC3A0-2F8F-6616-7099-37FC2131FBD9}"/>
              </a:ext>
            </a:extLst>
          </p:cNvPr>
          <p:cNvPicPr>
            <a:picLocks noChangeAspect="1"/>
          </p:cNvPicPr>
          <p:nvPr/>
        </p:nvPicPr>
        <p:blipFill>
          <a:blip r:embed="rId3"/>
          <a:stretch>
            <a:fillRect/>
          </a:stretch>
        </p:blipFill>
        <p:spPr>
          <a:xfrm>
            <a:off x="838200" y="2310645"/>
            <a:ext cx="5383306" cy="2871097"/>
          </a:xfrm>
          <a:prstGeom prst="rect">
            <a:avLst/>
          </a:prstGeom>
        </p:spPr>
      </p:pic>
    </p:spTree>
    <p:extLst>
      <p:ext uri="{BB962C8B-B14F-4D97-AF65-F5344CB8AC3E}">
        <p14:creationId xmlns:p14="http://schemas.microsoft.com/office/powerpoint/2010/main" val="1783456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a:t>An interesting observation</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18</a:t>
            </a:fld>
            <a:endParaRPr lang="en-US"/>
          </a:p>
        </p:txBody>
      </p:sp>
      <p:sp>
        <p:nvSpPr>
          <p:cNvPr id="3" name="TextBox 2">
            <a:extLst>
              <a:ext uri="{FF2B5EF4-FFF2-40B4-BE49-F238E27FC236}">
                <a16:creationId xmlns:a16="http://schemas.microsoft.com/office/drawing/2014/main" id="{BACE2B2F-9BCB-CBE2-15BF-BC1412FE1BCB}"/>
              </a:ext>
            </a:extLst>
          </p:cNvPr>
          <p:cNvSpPr txBox="1"/>
          <p:nvPr/>
        </p:nvSpPr>
        <p:spPr>
          <a:xfrm>
            <a:off x="669035" y="4172312"/>
            <a:ext cx="141122" cy="269593"/>
          </a:xfrm>
          <a:prstGeom prst="rect">
            <a:avLst/>
          </a:prstGeom>
          <a:noFill/>
        </p:spPr>
        <p:txBody>
          <a:bodyPr wrap="square" rtlCol="0">
            <a:spAutoFit/>
          </a:bodyPr>
          <a:lstStyle/>
          <a:p>
            <a:endParaRPr lang="en-US"/>
          </a:p>
        </p:txBody>
      </p:sp>
      <p:pic>
        <p:nvPicPr>
          <p:cNvPr id="8" name="Picture 2">
            <a:extLst>
              <a:ext uri="{FF2B5EF4-FFF2-40B4-BE49-F238E27FC236}">
                <a16:creationId xmlns:a16="http://schemas.microsoft.com/office/drawing/2014/main" id="{56D87981-AAB9-AD1A-51EB-695FB111A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7596" y="2293880"/>
            <a:ext cx="6895368" cy="346425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968A2FA-32E6-EC2B-1422-5D185B2B7D4F}"/>
              </a:ext>
            </a:extLst>
          </p:cNvPr>
          <p:cNvSpPr txBox="1"/>
          <p:nvPr/>
        </p:nvSpPr>
        <p:spPr>
          <a:xfrm>
            <a:off x="669035" y="2194213"/>
            <a:ext cx="3837608" cy="33085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200" dirty="0">
                <a:cs typeface="Calibri"/>
              </a:rPr>
              <a:t>We analysed the top 10 pathways for Ovarian cancer (OV) and uterine carcinosarcoma [UCEC] and interestingly found that they had very similar pathway upregulation and downregulation trends, which was unlike other cancer types.</a:t>
            </a:r>
          </a:p>
          <a:p>
            <a:pPr marL="171450" indent="-171450">
              <a:buFont typeface="Arial"/>
              <a:buChar char="•"/>
            </a:pPr>
            <a:endParaRPr lang="en-GB" sz="1100" dirty="0">
              <a:cs typeface="Calibri"/>
            </a:endParaRPr>
          </a:p>
        </p:txBody>
      </p:sp>
    </p:spTree>
    <p:extLst>
      <p:ext uri="{BB962C8B-B14F-4D97-AF65-F5344CB8AC3E}">
        <p14:creationId xmlns:p14="http://schemas.microsoft.com/office/powerpoint/2010/main" val="1139373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a:t>An interesting observation</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19</a:t>
            </a:fld>
            <a:endParaRPr lang="en-US"/>
          </a:p>
        </p:txBody>
      </p:sp>
      <p:sp>
        <p:nvSpPr>
          <p:cNvPr id="3" name="TextBox 2">
            <a:extLst>
              <a:ext uri="{FF2B5EF4-FFF2-40B4-BE49-F238E27FC236}">
                <a16:creationId xmlns:a16="http://schemas.microsoft.com/office/drawing/2014/main" id="{BACE2B2F-9BCB-CBE2-15BF-BC1412FE1BCB}"/>
              </a:ext>
            </a:extLst>
          </p:cNvPr>
          <p:cNvSpPr txBox="1"/>
          <p:nvPr/>
        </p:nvSpPr>
        <p:spPr>
          <a:xfrm>
            <a:off x="669035" y="4172312"/>
            <a:ext cx="141122" cy="269593"/>
          </a:xfrm>
          <a:prstGeom prst="rect">
            <a:avLst/>
          </a:prstGeom>
          <a:noFill/>
        </p:spPr>
        <p:txBody>
          <a:bodyPr wrap="square" rtlCol="0">
            <a:spAutoFit/>
          </a:bodyPr>
          <a:lstStyle/>
          <a:p>
            <a:endParaRPr lang="en-US"/>
          </a:p>
        </p:txBody>
      </p:sp>
      <p:sp>
        <p:nvSpPr>
          <p:cNvPr id="9" name="TextBox 8">
            <a:extLst>
              <a:ext uri="{FF2B5EF4-FFF2-40B4-BE49-F238E27FC236}">
                <a16:creationId xmlns:a16="http://schemas.microsoft.com/office/drawing/2014/main" id="{9968A2FA-32E6-EC2B-1422-5D185B2B7D4F}"/>
              </a:ext>
            </a:extLst>
          </p:cNvPr>
          <p:cNvSpPr txBox="1"/>
          <p:nvPr/>
        </p:nvSpPr>
        <p:spPr>
          <a:xfrm>
            <a:off x="593587" y="1918803"/>
            <a:ext cx="11104216"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GB" sz="2200" dirty="0">
                <a:cs typeface="Calibri"/>
              </a:rPr>
              <a:t>Most hazardous pathways:</a:t>
            </a:r>
            <a:br>
              <a:rPr lang="en-GB" sz="2200" dirty="0">
                <a:cs typeface="Calibri"/>
              </a:rPr>
            </a:br>
            <a:r>
              <a:rPr lang="en-GB" sz="2200" dirty="0">
                <a:cs typeface="Calibri"/>
              </a:rPr>
              <a:t>UCEC: Upregulated: </a:t>
            </a:r>
            <a:r>
              <a:rPr lang="en-IN" sz="2200" b="1" dirty="0">
                <a:cs typeface="Calibri"/>
              </a:rPr>
              <a:t>p53-Independent_DNA_Damage_Response</a:t>
            </a:r>
            <a:r>
              <a:rPr lang="en-IN" sz="2200" dirty="0">
                <a:cs typeface="Calibri"/>
              </a:rPr>
              <a:t> and cumulative hazard  is: 0.13397947146229183</a:t>
            </a:r>
            <a:br>
              <a:rPr lang="en-IN" sz="2200" dirty="0">
                <a:cs typeface="Calibri"/>
              </a:rPr>
            </a:br>
            <a:r>
              <a:rPr lang="en-IN" sz="2200" dirty="0">
                <a:cs typeface="Calibri"/>
              </a:rPr>
              <a:t>OV: Downregulated: </a:t>
            </a:r>
            <a:r>
              <a:rPr lang="en-IN" sz="2200" b="1" dirty="0" err="1">
                <a:cs typeface="Calibri"/>
              </a:rPr>
              <a:t>Fructose_catabolism</a:t>
            </a:r>
            <a:r>
              <a:rPr lang="en-IN" sz="2200" b="1" dirty="0">
                <a:cs typeface="Calibri"/>
              </a:rPr>
              <a:t> </a:t>
            </a:r>
            <a:r>
              <a:rPr lang="en-IN" sz="2200" dirty="0">
                <a:cs typeface="Calibri"/>
              </a:rPr>
              <a:t>and cumulative hazard is: 0.30975623926977625</a:t>
            </a:r>
            <a:endParaRPr lang="en-GB" sz="2200" dirty="0">
              <a:cs typeface="Calibri"/>
            </a:endParaRPr>
          </a:p>
          <a:p>
            <a:pPr marL="171450" indent="-171450">
              <a:buFont typeface="Arial"/>
              <a:buChar char="•"/>
            </a:pPr>
            <a:endParaRPr lang="en-GB" sz="2200" dirty="0">
              <a:cs typeface="Calibri"/>
            </a:endParaRPr>
          </a:p>
          <a:p>
            <a:pPr marL="171450" indent="-171450">
              <a:buFont typeface="Arial"/>
              <a:buChar char="•"/>
            </a:pPr>
            <a:r>
              <a:rPr lang="en-GB" sz="2200" dirty="0">
                <a:cs typeface="Calibri"/>
              </a:rPr>
              <a:t>Despite the presence of similar upregulated and downregulated pathways in both cancers, the most hazardous pathways differed markedly in terms of functionality. Ovarian cancer exhibited heightened mortality risk associated with a metabolic pathway, while uterine cancer linked to a DNA repair pathway. This disparity highlights the nuanced impact of pathway irregularities on patient survival, even when similar pathways are dysregulated across distinct cancer types.</a:t>
            </a:r>
            <a:br>
              <a:rPr lang="en-GB" sz="2200" dirty="0">
                <a:cs typeface="Calibri"/>
              </a:rPr>
            </a:br>
            <a:br>
              <a:rPr lang="en-IN" sz="2200" dirty="0">
                <a:cs typeface="Calibri"/>
              </a:rPr>
            </a:br>
            <a:endParaRPr lang="en-GB" sz="1100" dirty="0">
              <a:cs typeface="Calibri"/>
            </a:endParaRPr>
          </a:p>
          <a:p>
            <a:pPr marL="171450" indent="-171450">
              <a:buFont typeface="Arial"/>
              <a:buChar char="•"/>
            </a:pPr>
            <a:endParaRPr lang="en-GB" sz="1100" dirty="0">
              <a:cs typeface="Calibri"/>
            </a:endParaRPr>
          </a:p>
        </p:txBody>
      </p:sp>
    </p:spTree>
    <p:extLst>
      <p:ext uri="{BB962C8B-B14F-4D97-AF65-F5344CB8AC3E}">
        <p14:creationId xmlns:p14="http://schemas.microsoft.com/office/powerpoint/2010/main" val="58414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Agenda</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vert="horz" lIns="91440" tIns="45720" rIns="91440" bIns="45720" rtlCol="0" anchor="t">
            <a:normAutofit/>
          </a:bodyPr>
          <a:lstStyle/>
          <a:p>
            <a:r>
              <a:rPr lang="en-US" sz="2200" dirty="0"/>
              <a:t>Introduction</a:t>
            </a:r>
          </a:p>
          <a:p>
            <a:r>
              <a:rPr lang="en-US" sz="2200" dirty="0"/>
              <a:t>Dataset</a:t>
            </a:r>
          </a:p>
          <a:p>
            <a:r>
              <a:rPr lang="en-US" sz="2200" dirty="0">
                <a:cs typeface="Calibri"/>
              </a:rPr>
              <a:t>Dataset Observations</a:t>
            </a:r>
          </a:p>
          <a:p>
            <a:r>
              <a:rPr lang="en-US" sz="2200" dirty="0">
                <a:cs typeface="Calibri"/>
              </a:rPr>
              <a:t>Statistical Methods</a:t>
            </a:r>
          </a:p>
          <a:p>
            <a:r>
              <a:rPr lang="en-US" sz="2200" dirty="0">
                <a:cs typeface="Calibri"/>
              </a:rPr>
              <a:t>Workflow</a:t>
            </a:r>
          </a:p>
          <a:p>
            <a:r>
              <a:rPr lang="en-US" sz="2200" dirty="0"/>
              <a:t>Results</a:t>
            </a:r>
          </a:p>
          <a:p>
            <a:r>
              <a:rPr lang="en-US" sz="2200" dirty="0">
                <a:cs typeface="Calibri"/>
              </a:rPr>
              <a:t>An Interesting Observation</a:t>
            </a:r>
          </a:p>
          <a:p>
            <a:r>
              <a:rPr lang="en-US" sz="2200" dirty="0">
                <a:cs typeface="Calibri"/>
              </a:rPr>
              <a:t>Conclusion</a:t>
            </a:r>
          </a:p>
          <a:p>
            <a:r>
              <a:rPr lang="en-US" sz="2200" dirty="0"/>
              <a:t>References</a:t>
            </a:r>
            <a:endParaRPr lang="en-US" sz="2200" dirty="0">
              <a:cs typeface="Calibri"/>
            </a:endParaRPr>
          </a:p>
          <a:p>
            <a:pPr marL="0" indent="0">
              <a:buNone/>
            </a:pPr>
            <a:endParaRPr lang="en-US" sz="2200" dirty="0"/>
          </a:p>
          <a:p>
            <a:endParaRPr lang="en-US" sz="2200" dirty="0"/>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2</a:t>
            </a:fld>
            <a:endParaRPr lang="en-US"/>
          </a:p>
        </p:txBody>
      </p:sp>
    </p:spTree>
    <p:extLst>
      <p:ext uri="{BB962C8B-B14F-4D97-AF65-F5344CB8AC3E}">
        <p14:creationId xmlns:p14="http://schemas.microsoft.com/office/powerpoint/2010/main" val="34747102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a:t>Conclusion</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20</a:t>
            </a:fld>
            <a:endParaRPr lang="en-US"/>
          </a:p>
        </p:txBody>
      </p:sp>
      <p:sp>
        <p:nvSpPr>
          <p:cNvPr id="8" name="TextBox 7">
            <a:extLst>
              <a:ext uri="{FF2B5EF4-FFF2-40B4-BE49-F238E27FC236}">
                <a16:creationId xmlns:a16="http://schemas.microsoft.com/office/drawing/2014/main" id="{1DE2E3CD-BE7E-6B61-9EE3-DE1A20055718}"/>
              </a:ext>
            </a:extLst>
          </p:cNvPr>
          <p:cNvSpPr txBox="1"/>
          <p:nvPr/>
        </p:nvSpPr>
        <p:spPr>
          <a:xfrm>
            <a:off x="634999" y="2139674"/>
            <a:ext cx="11029673" cy="35855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Arial"/>
              <a:buChar char="•"/>
            </a:pPr>
            <a:r>
              <a:rPr lang="en-IN" sz="2200" dirty="0">
                <a:cs typeface="Calibri"/>
              </a:rPr>
              <a:t>This study underscores the importance of considering cancer-specific nuances in pathway irregularities when developing targeted therapies. </a:t>
            </a:r>
            <a:endParaRPr lang="en-GB" sz="2200" dirty="0">
              <a:cs typeface="Calibri"/>
            </a:endParaRPr>
          </a:p>
          <a:p>
            <a:pPr marL="171450" indent="-171450">
              <a:buFont typeface="Arial"/>
              <a:buChar char="•"/>
            </a:pPr>
            <a:r>
              <a:rPr lang="en-IN" sz="2200" dirty="0">
                <a:cs typeface="Calibri"/>
              </a:rPr>
              <a:t>The fact that similar pathways can yield different impacts on patient survival across cancer types emphasizes the need for precision oncology approaches.</a:t>
            </a:r>
            <a:endParaRPr lang="en-GB" sz="2200" dirty="0">
              <a:cs typeface="Calibri"/>
            </a:endParaRPr>
          </a:p>
          <a:p>
            <a:pPr marL="171450" indent="-171450">
              <a:buFont typeface="Arial"/>
              <a:buChar char="•"/>
            </a:pPr>
            <a:r>
              <a:rPr lang="en-IN" sz="2200" dirty="0">
                <a:cs typeface="Calibri"/>
              </a:rPr>
              <a:t>As we delve deeper into the complexities of cellular signalling pathways, the integration of this knowledge into clinical practice holds great promise for improving patient outcomes. </a:t>
            </a:r>
            <a:endParaRPr lang="en-GB" sz="2200" dirty="0">
              <a:cs typeface="Calibri"/>
            </a:endParaRPr>
          </a:p>
          <a:p>
            <a:pPr marL="171450" indent="-171450">
              <a:buFont typeface="Arial"/>
              <a:buChar char="•"/>
            </a:pPr>
            <a:r>
              <a:rPr lang="en-IN" sz="2200" dirty="0">
                <a:cs typeface="Calibri"/>
              </a:rPr>
              <a:t>Our findings contribute valuable insights to the ongoing efforts in advancing precision medicine and underscore the necessity of a nuanced, cancer-type-specific approach in the quest to enhance patient survival.</a:t>
            </a:r>
            <a:endParaRPr lang="en-GB" sz="2200" dirty="0">
              <a:cs typeface="Calibri"/>
            </a:endParaRPr>
          </a:p>
          <a:p>
            <a:endParaRPr lang="en-GB" sz="1100" dirty="0">
              <a:cs typeface="Calibri"/>
            </a:endParaRPr>
          </a:p>
          <a:p>
            <a:pPr algn="l"/>
            <a:endParaRPr lang="en-GB" dirty="0">
              <a:cs typeface="Calibri"/>
            </a:endParaRPr>
          </a:p>
        </p:txBody>
      </p:sp>
    </p:spTree>
    <p:extLst>
      <p:ext uri="{BB962C8B-B14F-4D97-AF65-F5344CB8AC3E}">
        <p14:creationId xmlns:p14="http://schemas.microsoft.com/office/powerpoint/2010/main" val="13141651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References</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vert="horz" lIns="91440" tIns="45720" rIns="91440" bIns="45720" rtlCol="0" anchor="t">
            <a:normAutofit fontScale="92500" lnSpcReduction="10000"/>
          </a:bodyPr>
          <a:lstStyle/>
          <a:p>
            <a:pPr marL="342900" indent="-342900">
              <a:buFont typeface="+mj-lt"/>
              <a:buAutoNum type="arabicPeriod"/>
            </a:pPr>
            <a:r>
              <a:rPr lang="en-US" sz="1600" dirty="0">
                <a:latin typeface="Calibri"/>
                <a:cs typeface="Calibri"/>
                <a:hlinkClick r:id="rId2">
                  <a:extLst>
                    <a:ext uri="{A12FA001-AC4F-418D-AE19-62706E023703}">
                      <ahyp:hlinkClr xmlns:ahyp="http://schemas.microsoft.com/office/drawing/2018/hyperlinkcolor" val="tx"/>
                    </a:ext>
                  </a:extLst>
                </a:hlinkClick>
              </a:rPr>
              <a:t>Cancer WHO</a:t>
            </a:r>
            <a:endParaRPr lang="en-US" sz="1600" dirty="0">
              <a:latin typeface="Calibri"/>
              <a:cs typeface="Calibri"/>
            </a:endParaRPr>
          </a:p>
          <a:p>
            <a:pPr marL="342900" indent="-342900" algn="l" rtl="0">
              <a:buFont typeface="+mj-lt"/>
              <a:buAutoNum type="arabicPeriod"/>
            </a:pPr>
            <a:r>
              <a:rPr lang="en-IN" sz="1600" i="0" strike="noStrike" dirty="0">
                <a:effectLst/>
                <a:latin typeface="Calibri"/>
                <a:cs typeface="Calibri"/>
                <a:hlinkClick r:id="rId3">
                  <a:extLst>
                    <a:ext uri="{A12FA001-AC4F-418D-AE19-62706E023703}">
                      <ahyp:hlinkClr xmlns:ahyp="http://schemas.microsoft.com/office/drawing/2018/hyperlinkcolor" val="tx"/>
                    </a:ext>
                  </a:extLst>
                </a:hlinkClick>
              </a:rPr>
              <a:t>The Cancer Genome Atlas Program (TCGA)</a:t>
            </a:r>
            <a:endParaRPr lang="en-IN" sz="1600" i="0" strike="noStrike" dirty="0">
              <a:effectLst/>
              <a:latin typeface="Calibri"/>
              <a:cs typeface="Calibri"/>
            </a:endParaRPr>
          </a:p>
          <a:p>
            <a:pPr marL="342900" indent="-342900">
              <a:buFont typeface="+mj-lt"/>
              <a:buAutoNum type="arabicPeriod"/>
            </a:pPr>
            <a:r>
              <a:rPr lang="en-IN" sz="1600" dirty="0">
                <a:latin typeface="Calibri"/>
                <a:cs typeface="Calibri"/>
                <a:hlinkClick r:id="rId4">
                  <a:extLst>
                    <a:ext uri="{A12FA001-AC4F-418D-AE19-62706E023703}">
                      <ahyp:hlinkClr xmlns:ahyp="http://schemas.microsoft.com/office/drawing/2018/hyperlinkcolor" val="tx"/>
                    </a:ext>
                  </a:extLst>
                </a:hlinkClick>
              </a:rPr>
              <a:t>ssGSEAProjection (v4)</a:t>
            </a:r>
            <a:endParaRPr lang="en-IN" sz="1600" b="0" i="0" strike="noStrike" dirty="0">
              <a:effectLst/>
              <a:latin typeface="Calibri" panose="020F0502020204030204" pitchFamily="34" charset="0"/>
              <a:cs typeface="Calibri" panose="020F0502020204030204" pitchFamily="34" charset="0"/>
            </a:endParaRPr>
          </a:p>
          <a:p>
            <a:pPr marL="342900" indent="-342900">
              <a:buFont typeface="+mj-lt"/>
              <a:buAutoNum type="arabicPeriod"/>
            </a:pPr>
            <a:r>
              <a:rPr lang="en-IN" sz="1600" b="0" i="0" strike="noStrike" dirty="0">
                <a:effectLst/>
                <a:latin typeface="Calibri"/>
                <a:cs typeface="Calibri"/>
                <a:hlinkClick r:id="rId5">
                  <a:extLst>
                    <a:ext uri="{A12FA001-AC4F-418D-AE19-62706E023703}">
                      <ahyp:hlinkClr xmlns:ahyp="http://schemas.microsoft.com/office/drawing/2018/hyperlinkcolor" val="tx"/>
                    </a:ext>
                  </a:extLst>
                </a:hlinkClick>
              </a:rPr>
              <a:t>GSEA Python Module</a:t>
            </a:r>
            <a:endParaRPr lang="en-IN" sz="1600" b="0" i="0" strike="noStrike" dirty="0">
              <a:effectLst/>
              <a:latin typeface="Calibri"/>
              <a:cs typeface="Calibri"/>
            </a:endParaRPr>
          </a:p>
          <a:p>
            <a:pPr marL="342900" indent="-342900">
              <a:buFont typeface="+mj-lt"/>
              <a:buAutoNum type="arabicPeriod"/>
            </a:pPr>
            <a:r>
              <a:rPr lang="en-IN" sz="1600" dirty="0">
                <a:ea typeface="+mn-lt"/>
                <a:cs typeface="+mn-lt"/>
              </a:rPr>
              <a:t>Liu J, Lichtenberg T, Hoadley KA, Poisson LM, Lazar AJ, </a:t>
            </a:r>
            <a:r>
              <a:rPr lang="en-IN" sz="1600" dirty="0" err="1">
                <a:ea typeface="+mn-lt"/>
                <a:cs typeface="+mn-lt"/>
              </a:rPr>
              <a:t>Cherniack</a:t>
            </a:r>
            <a:r>
              <a:rPr lang="en-IN" sz="1600" dirty="0">
                <a:ea typeface="+mn-lt"/>
                <a:cs typeface="+mn-lt"/>
              </a:rPr>
              <a:t> AD, </a:t>
            </a:r>
            <a:r>
              <a:rPr lang="en-IN" sz="1600" dirty="0" err="1">
                <a:ea typeface="+mn-lt"/>
                <a:cs typeface="+mn-lt"/>
              </a:rPr>
              <a:t>Kovatich</a:t>
            </a:r>
            <a:r>
              <a:rPr lang="en-IN" sz="1600" dirty="0">
                <a:ea typeface="+mn-lt"/>
                <a:cs typeface="+mn-lt"/>
              </a:rPr>
              <a:t> AJ, Benz CC, Levine DA, Lee AV, </a:t>
            </a:r>
            <a:r>
              <a:rPr lang="en-IN" sz="1600" dirty="0" err="1">
                <a:ea typeface="+mn-lt"/>
                <a:cs typeface="+mn-lt"/>
              </a:rPr>
              <a:t>Omberg</a:t>
            </a:r>
            <a:r>
              <a:rPr lang="en-IN" sz="1600" dirty="0">
                <a:ea typeface="+mn-lt"/>
                <a:cs typeface="+mn-lt"/>
              </a:rPr>
              <a:t> L, Wolf DM, Shriver CD, </a:t>
            </a:r>
            <a:r>
              <a:rPr lang="en-IN" sz="1600" dirty="0" err="1">
                <a:ea typeface="+mn-lt"/>
                <a:cs typeface="+mn-lt"/>
              </a:rPr>
              <a:t>Thorsson</a:t>
            </a:r>
            <a:r>
              <a:rPr lang="en-IN" sz="1600" dirty="0">
                <a:ea typeface="+mn-lt"/>
                <a:cs typeface="+mn-lt"/>
              </a:rPr>
              <a:t> V; Cancer Genome Atlas Research Network; Hu H. An Integrated TCGA Pan-Cancer Clinical Data Resource to Drive High-Quality Survival Outcome Analytics. Cell. 2018 Apr 5;173(2):400-416.e11. </a:t>
            </a:r>
            <a:r>
              <a:rPr lang="en-IN" sz="1600" dirty="0" err="1">
                <a:ea typeface="+mn-lt"/>
                <a:cs typeface="+mn-lt"/>
              </a:rPr>
              <a:t>doi</a:t>
            </a:r>
            <a:r>
              <a:rPr lang="en-IN" sz="1600" dirty="0">
                <a:ea typeface="+mn-lt"/>
                <a:cs typeface="+mn-lt"/>
              </a:rPr>
              <a:t>: 10.1016/j.cell.2018.02.052. PMID: 29625055; PMCID: PMC6066282.</a:t>
            </a:r>
            <a:endParaRPr lang="en-IN" sz="1600" i="0" strike="noStrike" dirty="0">
              <a:effectLst/>
              <a:latin typeface="Calibri" panose="020F0502020204030204" pitchFamily="34" charset="0"/>
              <a:cs typeface="Calibri" panose="020F0502020204030204" pitchFamily="34" charset="0"/>
            </a:endParaRPr>
          </a:p>
          <a:p>
            <a:pPr marL="342900" indent="-342900">
              <a:buFont typeface="+mj-lt"/>
              <a:buAutoNum type="arabicPeriod"/>
            </a:pPr>
            <a:r>
              <a:rPr lang="en-IN" sz="1600" dirty="0">
                <a:ea typeface="+mn-lt"/>
                <a:cs typeface="+mn-lt"/>
              </a:rPr>
              <a:t>Huang, X., Stern, D. &amp; Zhao, H. Transcriptional Profiles from Paired Normal Samples Offer Complementary Information on Cancer Patient Survival – Evidence from TCGA Pan-Cancer Data. Sci Rep 6, 20567 (2016). </a:t>
            </a:r>
            <a:r>
              <a:rPr lang="en-IN" sz="1600" dirty="0">
                <a:ea typeface="+mn-lt"/>
                <a:cs typeface="+mn-lt"/>
                <a:hlinkClick r:id="rId6">
                  <a:extLst>
                    <a:ext uri="{A12FA001-AC4F-418D-AE19-62706E023703}">
                      <ahyp:hlinkClr xmlns:ahyp="http://schemas.microsoft.com/office/drawing/2018/hyperlinkcolor" val="tx"/>
                    </a:ext>
                  </a:extLst>
                </a:hlinkClick>
              </a:rPr>
              <a:t>https://doi.org/10.1038/srep20567</a:t>
            </a:r>
            <a:endParaRPr lang="en-IN" sz="1600" i="0" u="none" strike="noStrike" dirty="0">
              <a:effectLst/>
              <a:latin typeface="Calibri" panose="020F0502020204030204" pitchFamily="34" charset="0"/>
              <a:cs typeface="Calibri" panose="020F0502020204030204" pitchFamily="34" charset="0"/>
            </a:endParaRPr>
          </a:p>
          <a:p>
            <a:pPr marL="342900" indent="-342900">
              <a:buFont typeface="+mj-lt"/>
              <a:buAutoNum type="arabicPeriod"/>
            </a:pPr>
            <a:r>
              <a:rPr lang="en-IN" sz="1600" dirty="0">
                <a:ea typeface="+mn-lt"/>
                <a:cs typeface="+mn-lt"/>
              </a:rPr>
              <a:t>Ricketts CJ, De </a:t>
            </a:r>
            <a:r>
              <a:rPr lang="en-IN" sz="1600" dirty="0" err="1">
                <a:ea typeface="+mn-lt"/>
                <a:cs typeface="+mn-lt"/>
              </a:rPr>
              <a:t>Cubas</a:t>
            </a:r>
            <a:r>
              <a:rPr lang="en-IN" sz="1600" dirty="0">
                <a:ea typeface="+mn-lt"/>
                <a:cs typeface="+mn-lt"/>
              </a:rPr>
              <a:t> AA, Fan H, Smith CC, Lang M, Reznik E, Bowlby R, Gibb EA, </a:t>
            </a:r>
            <a:r>
              <a:rPr lang="en-IN" sz="1600" dirty="0" err="1">
                <a:ea typeface="+mn-lt"/>
                <a:cs typeface="+mn-lt"/>
              </a:rPr>
              <a:t>Akbani</a:t>
            </a:r>
            <a:r>
              <a:rPr lang="en-IN" sz="1600" dirty="0">
                <a:ea typeface="+mn-lt"/>
                <a:cs typeface="+mn-lt"/>
              </a:rPr>
              <a:t> R, </a:t>
            </a:r>
            <a:r>
              <a:rPr lang="en-IN" sz="1600" dirty="0" err="1">
                <a:ea typeface="+mn-lt"/>
                <a:cs typeface="+mn-lt"/>
              </a:rPr>
              <a:t>Beroukhim</a:t>
            </a:r>
            <a:r>
              <a:rPr lang="en-IN" sz="1600" dirty="0">
                <a:ea typeface="+mn-lt"/>
                <a:cs typeface="+mn-lt"/>
              </a:rPr>
              <a:t> R, </a:t>
            </a:r>
            <a:r>
              <a:rPr lang="en-IN" sz="1600" dirty="0" err="1">
                <a:ea typeface="+mn-lt"/>
                <a:cs typeface="+mn-lt"/>
              </a:rPr>
              <a:t>Bottaro</a:t>
            </a:r>
            <a:r>
              <a:rPr lang="en-IN" sz="1600" dirty="0">
                <a:ea typeface="+mn-lt"/>
                <a:cs typeface="+mn-lt"/>
              </a:rPr>
              <a:t> DP, Choueiri TK, Gibbs RA, Godwin AK, </a:t>
            </a:r>
            <a:r>
              <a:rPr lang="en-IN" sz="1600" dirty="0" err="1">
                <a:ea typeface="+mn-lt"/>
                <a:cs typeface="+mn-lt"/>
              </a:rPr>
              <a:t>Haake</a:t>
            </a:r>
            <a:r>
              <a:rPr lang="en-IN" sz="1600" dirty="0">
                <a:ea typeface="+mn-lt"/>
                <a:cs typeface="+mn-lt"/>
              </a:rPr>
              <a:t> S, Hakimi AA, Henske EP, Hsieh JJ, Ho TH, </a:t>
            </a:r>
            <a:r>
              <a:rPr lang="en-IN" sz="1600" dirty="0" err="1">
                <a:ea typeface="+mn-lt"/>
                <a:cs typeface="+mn-lt"/>
              </a:rPr>
              <a:t>Kanchi</a:t>
            </a:r>
            <a:r>
              <a:rPr lang="en-IN" sz="1600" dirty="0">
                <a:ea typeface="+mn-lt"/>
                <a:cs typeface="+mn-lt"/>
              </a:rPr>
              <a:t> RS, Krishnan B, Kwiatkowski DJ, Lui W, Merino MJ, Mills GB, Myers J, Nickerson ML, Reuter VE, Schmidt LS, Shelley CS, Shen H, </a:t>
            </a:r>
            <a:r>
              <a:rPr lang="en-IN" sz="1600" dirty="0" err="1">
                <a:ea typeface="+mn-lt"/>
                <a:cs typeface="+mn-lt"/>
              </a:rPr>
              <a:t>Shuch</a:t>
            </a:r>
            <a:r>
              <a:rPr lang="en-IN" sz="1600" dirty="0">
                <a:ea typeface="+mn-lt"/>
                <a:cs typeface="+mn-lt"/>
              </a:rPr>
              <a:t> B, Signoretti S, Srinivasan R, </a:t>
            </a:r>
            <a:r>
              <a:rPr lang="en-IN" sz="1600" dirty="0" err="1">
                <a:ea typeface="+mn-lt"/>
                <a:cs typeface="+mn-lt"/>
              </a:rPr>
              <a:t>Tamboli</a:t>
            </a:r>
            <a:r>
              <a:rPr lang="en-IN" sz="1600" dirty="0">
                <a:ea typeface="+mn-lt"/>
                <a:cs typeface="+mn-lt"/>
              </a:rPr>
              <a:t> P, Thomas G, Vincent BG, </a:t>
            </a:r>
            <a:r>
              <a:rPr lang="en-IN" sz="1600" dirty="0" err="1">
                <a:ea typeface="+mn-lt"/>
                <a:cs typeface="+mn-lt"/>
              </a:rPr>
              <a:t>Vocke</a:t>
            </a:r>
            <a:r>
              <a:rPr lang="en-IN" sz="1600" dirty="0">
                <a:ea typeface="+mn-lt"/>
                <a:cs typeface="+mn-lt"/>
              </a:rPr>
              <a:t> CD, Wheeler DA, Yang L, Kim WY, Robertson AG; Cancer Genome Atlas Research Network; Spellman PT, </a:t>
            </a:r>
            <a:r>
              <a:rPr lang="en-IN" sz="1600" dirty="0" err="1">
                <a:ea typeface="+mn-lt"/>
                <a:cs typeface="+mn-lt"/>
              </a:rPr>
              <a:t>Rathmell</a:t>
            </a:r>
            <a:r>
              <a:rPr lang="en-IN" sz="1600" dirty="0">
                <a:ea typeface="+mn-lt"/>
                <a:cs typeface="+mn-lt"/>
              </a:rPr>
              <a:t> WK, Linehan WM. The Cancer Genome Atlas Comprehensive Molecular Characterization of Renal Cell Carcinoma. Cell Rep. 2018 Apr 3;23(1):313-326.e5. </a:t>
            </a:r>
            <a:r>
              <a:rPr lang="en-IN" sz="1600" dirty="0" err="1">
                <a:ea typeface="+mn-lt"/>
                <a:cs typeface="+mn-lt"/>
              </a:rPr>
              <a:t>doi</a:t>
            </a:r>
            <a:r>
              <a:rPr lang="en-IN" sz="1600" dirty="0">
                <a:ea typeface="+mn-lt"/>
                <a:cs typeface="+mn-lt"/>
              </a:rPr>
              <a:t>: 10.1016/j.celrep.2018.03.075. Erratum in: Cell Rep. 2018 Jun 19;23(12):3698. PMID: 29617669; PMCID: PMC6075733.</a:t>
            </a:r>
            <a:endParaRPr lang="en-IN" sz="1600" dirty="0">
              <a:latin typeface="Calibri" panose="020F0502020204030204" pitchFamily="34" charset="0"/>
              <a:cs typeface="Calibri" panose="020F0502020204030204" pitchFamily="34" charset="0"/>
            </a:endParaRPr>
          </a:p>
          <a:p>
            <a:pPr marL="457200" indent="-457200">
              <a:buFont typeface="+mj-lt"/>
              <a:buAutoNum type="arabicPeriod"/>
            </a:pPr>
            <a:endParaRPr lang="en-IN" sz="2400" dirty="0">
              <a:solidFill>
                <a:srgbClr val="0563C1"/>
              </a:solidFill>
              <a:latin typeface="Calibri" panose="020F0502020204030204" pitchFamily="34" charset="0"/>
              <a:cs typeface="Calibri" panose="020F0502020204030204" pitchFamily="34" charset="0"/>
            </a:endParaRPr>
          </a:p>
          <a:p>
            <a:pPr marL="457200" indent="-457200">
              <a:buFont typeface="+mj-lt"/>
              <a:buAutoNum type="arabicPeriod"/>
            </a:pPr>
            <a:endParaRPr lang="en-IN" sz="2400" b="1" dirty="0">
              <a:solidFill>
                <a:srgbClr val="000000"/>
              </a:solidFill>
              <a:latin typeface="Calibri" panose="020F0502020204030204" pitchFamily="34" charset="0"/>
              <a:cs typeface="Calibri" panose="020F0502020204030204" pitchFamily="34" charset="0"/>
            </a:endParaRPr>
          </a:p>
          <a:p>
            <a:pPr marL="457200" indent="-457200">
              <a:buFont typeface="+mj-lt"/>
              <a:buAutoNum type="arabicPeriod"/>
            </a:pPr>
            <a:endParaRPr lang="en-IN" sz="2400" dirty="0">
              <a:solidFill>
                <a:srgbClr val="1B1B1B"/>
              </a:solidFill>
              <a:latin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21</a:t>
            </a:fld>
            <a:endParaRPr lang="en-US"/>
          </a:p>
        </p:txBody>
      </p:sp>
    </p:spTree>
    <p:extLst>
      <p:ext uri="{BB962C8B-B14F-4D97-AF65-F5344CB8AC3E}">
        <p14:creationId xmlns:p14="http://schemas.microsoft.com/office/powerpoint/2010/main" val="2453918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a:t>Introduction</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a:noAutofit/>
          </a:bodyPr>
          <a:lstStyle/>
          <a:p>
            <a:r>
              <a:rPr lang="en-IN" sz="2200" b="0" i="0" u="none" strike="noStrike" dirty="0">
                <a:effectLst/>
                <a:latin typeface="Calibri" panose="020F0502020204030204" pitchFamily="34" charset="0"/>
                <a:cs typeface="Calibri" panose="020F0502020204030204" pitchFamily="34" charset="0"/>
              </a:rPr>
              <a:t>Cancer is a large group of diseases that can start in almost any organ or tissue of the body when abnormal cells grow uncontrollably, go beyond their usual boundaries to invade adjoining parts of the body and/or spread to other organs. The latter process is called metastasizing and is a major cause of death from cancer.</a:t>
            </a:r>
          </a:p>
          <a:p>
            <a:r>
              <a:rPr lang="en-IN" sz="2200" b="0" i="0" u="none" strike="noStrike" dirty="0">
                <a:effectLst/>
                <a:latin typeface="Calibri" panose="020F0502020204030204" pitchFamily="34" charset="0"/>
                <a:cs typeface="Calibri" panose="020F0502020204030204" pitchFamily="34" charset="0"/>
              </a:rPr>
              <a:t>Cancer is the second leading cause of death globally, accounting for an estimated 10 million deaths, or 1 in 6 deaths, in 2020. Lung, prostate, colorectal, stomach and liver cancer are the most common types of cancer in men, while breast, colorectal, lung, cervical and thyroid cancer are the most common among women.</a:t>
            </a:r>
            <a:endParaRPr lang="en-IN" sz="2200" dirty="0">
              <a:latin typeface="Calibri" panose="020F0502020204030204" pitchFamily="34" charset="0"/>
              <a:cs typeface="Calibri" panose="020F0502020204030204" pitchFamily="34" charset="0"/>
            </a:endParaRPr>
          </a:p>
          <a:p>
            <a:r>
              <a:rPr lang="en-IN" sz="2200" b="0" i="0" u="none" strike="noStrike" dirty="0">
                <a:effectLst/>
                <a:latin typeface="Calibri" panose="020F0502020204030204" pitchFamily="34" charset="0"/>
                <a:cs typeface="Calibri" panose="020F0502020204030204" pitchFamily="34" charset="0"/>
              </a:rPr>
              <a:t>A pathway is defined as a set of actions or interactions between genes and their products that results in the formation or change of some component of the system, essential for the correct functioning of a biological system.</a:t>
            </a:r>
          </a:p>
          <a:p>
            <a:endParaRPr lang="en-IN" sz="2000" b="0" i="0" u="none" strike="noStrike" dirty="0">
              <a:effectLst/>
              <a:latin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3</a:t>
            </a:fld>
            <a:endParaRPr lang="en-US"/>
          </a:p>
        </p:txBody>
      </p:sp>
    </p:spTree>
    <p:extLst>
      <p:ext uri="{BB962C8B-B14F-4D97-AF65-F5344CB8AC3E}">
        <p14:creationId xmlns:p14="http://schemas.microsoft.com/office/powerpoint/2010/main" val="3173230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Introduction (cont.)</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a:noAutofit/>
          </a:bodyPr>
          <a:lstStyle/>
          <a:p>
            <a:r>
              <a:rPr lang="en-IN" sz="2200" dirty="0">
                <a:effectLst/>
                <a:latin typeface="Calibri" panose="020F0502020204030204" pitchFamily="34" charset="0"/>
                <a:ea typeface="Calibri" panose="020F0502020204030204" pitchFamily="34" charset="0"/>
                <a:cs typeface="Times New Roman" panose="02020603050405020304" pitchFamily="18" charset="0"/>
              </a:rPr>
              <a:t>In cancer, the regulation of various cell signalling pathways is often disrupted, leading to uncontrolled cell growth, survival, and invasion. Regulation of the pathways play crucial roles in the development and progression of cancer and is linked to the survival chances of patients.</a:t>
            </a:r>
          </a:p>
          <a:p>
            <a:r>
              <a:rPr lang="en-IN" sz="2200" b="0" i="0" u="none" strike="noStrike" dirty="0">
                <a:latin typeface="Calibri" panose="020F0502020204030204" pitchFamily="34" charset="0"/>
                <a:cs typeface="Times New Roman" panose="02020603050405020304" pitchFamily="18" charset="0"/>
              </a:rPr>
              <a:t>In this project, we have picked up few cancers, and looked </a:t>
            </a:r>
            <a:r>
              <a:rPr lang="en-IN" sz="2200" dirty="0">
                <a:latin typeface="Calibri" panose="020F0502020204030204" pitchFamily="34" charset="0"/>
                <a:cs typeface="Times New Roman" panose="02020603050405020304" pitchFamily="18" charset="0"/>
              </a:rPr>
              <a:t>forward to following goals:</a:t>
            </a:r>
          </a:p>
          <a:p>
            <a:pPr lvl="1"/>
            <a:r>
              <a:rPr lang="en-IN" sz="2200" b="0" i="0" u="none" strike="noStrike" dirty="0">
                <a:effectLst/>
                <a:latin typeface="Calibri" panose="020F0502020204030204" pitchFamily="34" charset="0"/>
                <a:cs typeface="Times New Roman" panose="02020603050405020304" pitchFamily="18" charset="0"/>
              </a:rPr>
              <a:t>Identifying the </a:t>
            </a:r>
            <a:r>
              <a:rPr lang="en-IN" sz="2200" dirty="0">
                <a:latin typeface="Calibri" panose="020F0502020204030204" pitchFamily="34" charset="0"/>
                <a:cs typeface="Times New Roman" panose="02020603050405020304" pitchFamily="18" charset="0"/>
              </a:rPr>
              <a:t>top up/down regulated pathways for the given cancer type i.e. pathway analysis.</a:t>
            </a:r>
          </a:p>
          <a:p>
            <a:pPr lvl="1"/>
            <a:r>
              <a:rPr lang="en-IN" sz="2200" dirty="0">
                <a:latin typeface="Calibri" panose="020F0502020204030204" pitchFamily="34" charset="0"/>
                <a:cs typeface="Times New Roman" panose="02020603050405020304" pitchFamily="18" charset="0"/>
              </a:rPr>
              <a:t>Predicting the overall survival time (with probabilities) for the patients (belonging to that cancer type) using the top 3 up/down regulated pathways.</a:t>
            </a:r>
          </a:p>
          <a:p>
            <a:pPr lvl="1"/>
            <a:r>
              <a:rPr lang="en-IN" sz="2200" b="0" i="0" u="none" strike="noStrike" dirty="0">
                <a:effectLst/>
                <a:latin typeface="Calibri" panose="020F0502020204030204" pitchFamily="34" charset="0"/>
                <a:cs typeface="Times New Roman" panose="02020603050405020304" pitchFamily="18" charset="0"/>
              </a:rPr>
              <a:t>Analysing the effect of most hazardous pathway on the overall survival time for the patients.</a:t>
            </a:r>
            <a:endParaRPr lang="en-IN" sz="2200" b="0" i="0" u="none" strike="noStrike" dirty="0">
              <a:effectLst/>
              <a:latin typeface="Calibri" panose="020F0502020204030204" pitchFamily="34" charset="0"/>
              <a:cs typeface="Calibri" panose="020F0502020204030204" pitchFamily="34" charset="0"/>
            </a:endParaRPr>
          </a:p>
          <a:p>
            <a:endParaRPr lang="en-US" sz="2200" b="0" i="0" u="none" strike="noStrike" dirty="0">
              <a:effectLst/>
              <a:latin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4</a:t>
            </a:fld>
            <a:endParaRPr lang="en-US"/>
          </a:p>
        </p:txBody>
      </p:sp>
    </p:spTree>
    <p:extLst>
      <p:ext uri="{BB962C8B-B14F-4D97-AF65-F5344CB8AC3E}">
        <p14:creationId xmlns:p14="http://schemas.microsoft.com/office/powerpoint/2010/main" val="2169515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Dataset</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a:normAutofit fontScale="85000" lnSpcReduction="20000"/>
          </a:bodyPr>
          <a:lstStyle/>
          <a:p>
            <a:r>
              <a:rPr lang="en-IN" sz="2600" b="0" i="0" u="none" strike="noStrike" dirty="0">
                <a:solidFill>
                  <a:srgbClr val="1B1B1B"/>
                </a:solidFill>
                <a:effectLst/>
                <a:latin typeface="Calibri" panose="020F0502020204030204" pitchFamily="34" charset="0"/>
                <a:cs typeface="Calibri" panose="020F0502020204030204" pitchFamily="34" charset="0"/>
              </a:rPr>
              <a:t>The Cancer Genome Atlas (TCGA), a landmark cancer genomics program, molecularly characterized over 20,000 primary cancer and matched normal samples spanning 33 cancer types.</a:t>
            </a:r>
          </a:p>
          <a:p>
            <a:r>
              <a:rPr lang="en-IN" sz="2600" dirty="0">
                <a:solidFill>
                  <a:srgbClr val="1B1B1B"/>
                </a:solidFill>
                <a:latin typeface="Calibri" panose="020F0502020204030204" pitchFamily="34" charset="0"/>
                <a:cs typeface="Calibri" panose="020F0502020204030204" pitchFamily="34" charset="0"/>
              </a:rPr>
              <a:t>Dataset</a:t>
            </a:r>
          </a:p>
          <a:p>
            <a:pPr lvl="1"/>
            <a:r>
              <a:rPr lang="en-IN" sz="2600" dirty="0">
                <a:latin typeface="Calibri" panose="020F0502020204030204" pitchFamily="34" charset="0"/>
                <a:cs typeface="Calibri" panose="020F0502020204030204" pitchFamily="34" charset="0"/>
              </a:rPr>
              <a:t>TCGA Pan Cancer Dataset</a:t>
            </a:r>
          </a:p>
          <a:p>
            <a:pPr lvl="2"/>
            <a:r>
              <a:rPr lang="en-IN" sz="2600" b="0" i="0" u="none" strike="noStrike" dirty="0">
                <a:effectLst/>
                <a:latin typeface="Calibri" panose="020F0502020204030204" pitchFamily="34" charset="0"/>
                <a:cs typeface="Calibri" panose="020F0502020204030204" pitchFamily="34" charset="0"/>
              </a:rPr>
              <a:t>Unit - log2(norm_value+1)</a:t>
            </a:r>
          </a:p>
          <a:p>
            <a:pPr lvl="2"/>
            <a:r>
              <a:rPr lang="en-IN" sz="2600" b="0" i="0" u="none" strike="noStrike" dirty="0">
                <a:effectLst/>
                <a:latin typeface="Calibri" panose="020F0502020204030204" pitchFamily="34" charset="0"/>
                <a:cs typeface="Calibri" panose="020F0502020204030204" pitchFamily="34" charset="0"/>
              </a:rPr>
              <a:t>20532 genes (rows) x 11060 samples (columns). </a:t>
            </a:r>
          </a:p>
          <a:p>
            <a:pPr lvl="2"/>
            <a:r>
              <a:rPr lang="en-IN" sz="2600" b="0" i="0" u="none" strike="noStrike" dirty="0">
                <a:effectLst/>
                <a:latin typeface="Calibri" panose="020F0502020204030204" pitchFamily="34" charset="0"/>
                <a:cs typeface="Calibri" panose="020F0502020204030204" pitchFamily="34" charset="0"/>
              </a:rPr>
              <a:t>~1.6 GB file size.</a:t>
            </a:r>
            <a:endParaRPr lang="en-IN" sz="2600" dirty="0">
              <a:latin typeface="Calibri" panose="020F0502020204030204" pitchFamily="34" charset="0"/>
              <a:cs typeface="Calibri" panose="020F0502020204030204" pitchFamily="34" charset="0"/>
            </a:endParaRPr>
          </a:p>
          <a:p>
            <a:pPr lvl="1"/>
            <a:r>
              <a:rPr lang="en-IN" sz="2600" dirty="0">
                <a:latin typeface="Calibri" panose="020F0502020204030204" pitchFamily="34" charset="0"/>
                <a:cs typeface="Calibri" panose="020F0502020204030204" pitchFamily="34" charset="0"/>
              </a:rPr>
              <a:t>Phenotype – Curated clinical data</a:t>
            </a:r>
          </a:p>
          <a:p>
            <a:pPr lvl="2"/>
            <a:r>
              <a:rPr lang="en-IN" sz="2600" dirty="0">
                <a:effectLst/>
                <a:latin typeface="Calibri" panose="020F0502020204030204" pitchFamily="34" charset="0"/>
                <a:ea typeface="Calibri" panose="020F0502020204030204" pitchFamily="34" charset="0"/>
                <a:cs typeface="Calibri" panose="020F0502020204030204" pitchFamily="34" charset="0"/>
              </a:rPr>
              <a:t>The dataset highlights four types of carefully curated survival endpoints and recommends the use of the endpoints of Overall Survival (OS), progression-free interval (PFI), disease-specific interval (DFI), and disease-specific survival (DSS) for each TCGA cancer type.[5]</a:t>
            </a:r>
          </a:p>
          <a:p>
            <a:pPr lvl="2"/>
            <a:r>
              <a:rPr lang="en-IN" sz="2600" i="0" dirty="0">
                <a:latin typeface="Calibri" panose="020F0502020204030204" pitchFamily="34" charset="0"/>
                <a:cs typeface="Calibri" panose="020F0502020204030204" pitchFamily="34" charset="0"/>
              </a:rPr>
              <a:t>~160MB file size.</a:t>
            </a:r>
            <a:endParaRPr lang="en-IN" sz="2600" i="0" dirty="0">
              <a:effectLst/>
              <a:latin typeface="Calibri" panose="020F0502020204030204" pitchFamily="34" charset="0"/>
              <a:cs typeface="Calibri" panose="020F0502020204030204" pitchFamily="34" charset="0"/>
            </a:endParaRPr>
          </a:p>
          <a:p>
            <a:pPr lvl="1"/>
            <a:endParaRPr lang="en-IN" sz="1600" b="0" i="0" u="none" strike="noStrike" dirty="0">
              <a:solidFill>
                <a:srgbClr val="1B1B1B"/>
              </a:solidFill>
              <a:effectLst/>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5</a:t>
            </a:fld>
            <a:endParaRPr lang="en-US"/>
          </a:p>
        </p:txBody>
      </p:sp>
    </p:spTree>
    <p:extLst>
      <p:ext uri="{BB962C8B-B14F-4D97-AF65-F5344CB8AC3E}">
        <p14:creationId xmlns:p14="http://schemas.microsoft.com/office/powerpoint/2010/main" val="134971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Dataset Observations</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6</a:t>
            </a:fld>
            <a:endParaRPr lang="en-US"/>
          </a:p>
        </p:txBody>
      </p:sp>
      <p:pic>
        <p:nvPicPr>
          <p:cNvPr id="1028" name="Picture 4">
            <a:extLst>
              <a:ext uri="{FF2B5EF4-FFF2-40B4-BE49-F238E27FC236}">
                <a16:creationId xmlns:a16="http://schemas.microsoft.com/office/drawing/2014/main" id="{431AA1E8-E34F-5973-1D4B-C36A4AF2AB8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0106" y="2299300"/>
            <a:ext cx="6469508" cy="323475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6691023-E150-5E2D-4657-37AAFA963180}"/>
              </a:ext>
            </a:extLst>
          </p:cNvPr>
          <p:cNvPicPr>
            <a:picLocks noChangeAspect="1"/>
          </p:cNvPicPr>
          <p:nvPr/>
        </p:nvPicPr>
        <p:blipFill>
          <a:blip r:embed="rId3"/>
          <a:stretch>
            <a:fillRect/>
          </a:stretch>
        </p:blipFill>
        <p:spPr>
          <a:xfrm>
            <a:off x="6092952" y="2479437"/>
            <a:ext cx="6096000" cy="3048000"/>
          </a:xfrm>
          <a:prstGeom prst="rect">
            <a:avLst/>
          </a:prstGeom>
        </p:spPr>
      </p:pic>
    </p:spTree>
    <p:extLst>
      <p:ext uri="{BB962C8B-B14F-4D97-AF65-F5344CB8AC3E}">
        <p14:creationId xmlns:p14="http://schemas.microsoft.com/office/powerpoint/2010/main" val="3226992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vert="horz" lIns="91440" tIns="45720" rIns="91440" bIns="45720" rtlCol="0" anchor="ctr">
            <a:noAutofit/>
          </a:bodyPr>
          <a:lstStyle/>
          <a:p>
            <a:r>
              <a:rPr lang="en-US" sz="4800"/>
              <a:t>Single sample Gene Score Enrichment Analysis (</a:t>
            </a:r>
            <a:r>
              <a:rPr lang="en-US" sz="4800" err="1"/>
              <a:t>ssGSEA</a:t>
            </a:r>
            <a:r>
              <a:rPr lang="en-US" sz="4800"/>
              <a:t>)</a:t>
            </a:r>
            <a:endParaRPr lang="en-US" sz="4800">
              <a:cs typeface="Calibri Light"/>
            </a:endParaRP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vert="horz" lIns="91440" tIns="45720" rIns="91440" bIns="45720" rtlCol="0" anchor="t">
            <a:noAutofit/>
          </a:bodyPr>
          <a:lstStyle/>
          <a:p>
            <a:r>
              <a:rPr lang="en-IN" sz="2000" dirty="0">
                <a:solidFill>
                  <a:srgbClr val="333333"/>
                </a:solidFill>
                <a:latin typeface="Calibri"/>
                <a:cs typeface="Calibri"/>
              </a:rPr>
              <a:t>T</a:t>
            </a:r>
            <a:r>
              <a:rPr lang="en-IN" sz="2000" b="0" i="0" u="none" strike="noStrike" dirty="0">
                <a:solidFill>
                  <a:srgbClr val="333333"/>
                </a:solidFill>
                <a:effectLst/>
                <a:latin typeface="Calibri"/>
                <a:cs typeface="Calibri"/>
              </a:rPr>
              <a:t>ypical goal is to find genes significantly differentially correlated with distinct sample classes defined by a particular phenotype </a:t>
            </a:r>
            <a:r>
              <a:rPr lang="en-IN" sz="2000" dirty="0">
                <a:solidFill>
                  <a:srgbClr val="333333"/>
                </a:solidFill>
                <a:latin typeface="Calibri"/>
                <a:cs typeface="Calibri"/>
              </a:rPr>
              <a:t>.</a:t>
            </a:r>
            <a:endParaRPr lang="en-IN" sz="2000" b="0" i="0" u="none" strike="noStrike" dirty="0">
              <a:solidFill>
                <a:srgbClr val="333333"/>
              </a:solidFill>
              <a:effectLst/>
              <a:latin typeface="Calibri"/>
              <a:cs typeface="Calibri"/>
            </a:endParaRPr>
          </a:p>
          <a:p>
            <a:r>
              <a:rPr lang="en-IN" sz="2000" b="0" i="0" u="none" strike="noStrike" dirty="0">
                <a:solidFill>
                  <a:srgbClr val="333333"/>
                </a:solidFill>
                <a:effectLst/>
                <a:latin typeface="Calibri"/>
                <a:cs typeface="Calibri"/>
              </a:rPr>
              <a:t>Gene Set Enrichment Analysis (GSEA) addressed the gene expression variation by evaluating whether a priori defined sets of genes, associated with particular biological processes (such as pathways), chromosomal locations, or experimental results are enriched at either the top or bottom of a list of differentially expressed genes ranked by some measure of differences in a gene’s expression across sample classes</a:t>
            </a:r>
            <a:r>
              <a:rPr lang="en-IN" sz="2000">
                <a:solidFill>
                  <a:srgbClr val="333333"/>
                </a:solidFill>
                <a:latin typeface="Calibri"/>
                <a:cs typeface="Calibri"/>
              </a:rPr>
              <a:t>.[</a:t>
            </a:r>
            <a:r>
              <a:rPr lang="en-IN" sz="2000">
                <a:solidFill>
                  <a:srgbClr val="333333"/>
                </a:solidFill>
                <a:ea typeface="+mn-lt"/>
                <a:cs typeface="+mn-lt"/>
              </a:rPr>
              <a:t>Subramanium et al. 2005]</a:t>
            </a:r>
            <a:endParaRPr lang="en-IN" sz="2000" b="0" i="0" u="none" strike="noStrike">
              <a:solidFill>
                <a:srgbClr val="333333"/>
              </a:solidFill>
              <a:effectLst/>
              <a:ea typeface="+mn-lt"/>
              <a:cs typeface="+mn-lt"/>
            </a:endParaRPr>
          </a:p>
          <a:p>
            <a:r>
              <a:rPr lang="en-IN" sz="2000" b="0" i="0" u="none" strike="noStrike">
                <a:solidFill>
                  <a:srgbClr val="333333"/>
                </a:solidFill>
                <a:effectLst/>
                <a:latin typeface="Calibri"/>
                <a:cs typeface="Calibri"/>
              </a:rPr>
              <a:t>Single-sample GSEA (</a:t>
            </a:r>
            <a:r>
              <a:rPr lang="en-IN" sz="2000" b="0" i="0" u="none" strike="noStrike" err="1">
                <a:solidFill>
                  <a:srgbClr val="333333"/>
                </a:solidFill>
                <a:effectLst/>
                <a:latin typeface="Calibri"/>
                <a:cs typeface="Calibri"/>
              </a:rPr>
              <a:t>ssGSEA</a:t>
            </a:r>
            <a:r>
              <a:rPr lang="en-IN" sz="2000" b="0" i="0" u="none" strike="noStrike">
                <a:solidFill>
                  <a:srgbClr val="333333"/>
                </a:solidFill>
                <a:effectLst/>
                <a:latin typeface="Calibri"/>
                <a:cs typeface="Calibri"/>
              </a:rPr>
              <a:t>), an extension of Gene Set Enrichment Analysis (GSEA), calculates separate enrichment scores for each pairing of a sample and gene set.  Each </a:t>
            </a:r>
            <a:r>
              <a:rPr lang="en-IN" sz="2000" b="0" i="0" u="none" strike="noStrike" err="1">
                <a:solidFill>
                  <a:srgbClr val="333333"/>
                </a:solidFill>
                <a:effectLst/>
                <a:latin typeface="Calibri"/>
                <a:cs typeface="Calibri"/>
              </a:rPr>
              <a:t>ssGSEA</a:t>
            </a:r>
            <a:r>
              <a:rPr lang="en-IN" sz="2000" b="0" i="0" u="none" strike="noStrike">
                <a:solidFill>
                  <a:srgbClr val="333333"/>
                </a:solidFill>
                <a:effectLst/>
                <a:latin typeface="Calibri"/>
                <a:cs typeface="Calibri"/>
              </a:rPr>
              <a:t> enrichment score represents the degree to which the genes in a particular gene set are </a:t>
            </a:r>
            <a:r>
              <a:rPr lang="en-IN" sz="2000" b="0" i="0" u="none" strike="noStrike" err="1">
                <a:solidFill>
                  <a:srgbClr val="333333"/>
                </a:solidFill>
                <a:effectLst/>
                <a:latin typeface="Calibri"/>
                <a:cs typeface="Calibri"/>
              </a:rPr>
              <a:t>coordinately</a:t>
            </a:r>
            <a:r>
              <a:rPr lang="en-IN" sz="2000" b="0" i="0" u="none" strike="noStrike">
                <a:solidFill>
                  <a:srgbClr val="333333"/>
                </a:solidFill>
                <a:effectLst/>
                <a:latin typeface="Calibri"/>
                <a:cs typeface="Calibri"/>
              </a:rPr>
              <a:t> up- or down-regulated within a sample.</a:t>
            </a:r>
            <a:endParaRPr lang="en-IN" sz="2000">
              <a:solidFill>
                <a:srgbClr val="333333"/>
              </a:solidFill>
              <a:latin typeface="Calibri"/>
              <a:cs typeface="Calibri"/>
            </a:endParaRPr>
          </a:p>
          <a:p>
            <a:r>
              <a:rPr lang="en-IN" sz="2000" b="0" i="0" u="none" strike="noStrike" dirty="0">
                <a:solidFill>
                  <a:srgbClr val="333333"/>
                </a:solidFill>
                <a:effectLst/>
                <a:latin typeface="Calibri" panose="020F0502020204030204" pitchFamily="34" charset="0"/>
                <a:cs typeface="Calibri" panose="020F0502020204030204" pitchFamily="34" charset="0"/>
              </a:rPr>
              <a:t>Where GSEA generates a gene set’s enrichment score with respect to phenotypic differences across a collection of samples within a dataset, </a:t>
            </a:r>
            <a:r>
              <a:rPr lang="en-IN" sz="2000" b="0" i="0" u="none" strike="noStrike" dirty="0" err="1">
                <a:solidFill>
                  <a:srgbClr val="333333"/>
                </a:solidFill>
                <a:effectLst/>
                <a:latin typeface="Calibri" panose="020F0502020204030204" pitchFamily="34" charset="0"/>
                <a:cs typeface="Calibri" panose="020F0502020204030204" pitchFamily="34" charset="0"/>
              </a:rPr>
              <a:t>ssGSEA</a:t>
            </a:r>
            <a:r>
              <a:rPr lang="en-IN" sz="2000" b="0" i="0" u="none" strike="noStrike" dirty="0">
                <a:solidFill>
                  <a:srgbClr val="333333"/>
                </a:solidFill>
                <a:effectLst/>
                <a:latin typeface="Calibri" panose="020F0502020204030204" pitchFamily="34" charset="0"/>
                <a:cs typeface="Calibri" panose="020F0502020204030204" pitchFamily="34" charset="0"/>
              </a:rPr>
              <a:t> calculates a separate enrichment score for each pairing of sample and gene set, independent of phenotype </a:t>
            </a:r>
            <a:r>
              <a:rPr lang="en-IN" sz="2000" b="0" i="0" u="none" strike="noStrike" dirty="0" err="1">
                <a:solidFill>
                  <a:srgbClr val="333333"/>
                </a:solidFill>
                <a:effectLst/>
                <a:latin typeface="Calibri" panose="020F0502020204030204" pitchFamily="34" charset="0"/>
                <a:cs typeface="Calibri" panose="020F0502020204030204" pitchFamily="34" charset="0"/>
              </a:rPr>
              <a:t>labeling</a:t>
            </a:r>
            <a:r>
              <a:rPr lang="en-IN" sz="2000" b="0" i="0" u="none" strike="noStrike" dirty="0">
                <a:solidFill>
                  <a:srgbClr val="333333"/>
                </a:solidFill>
                <a:effectLst/>
                <a:latin typeface="Calibri" panose="020F0502020204030204" pitchFamily="34" charset="0"/>
                <a:cs typeface="Calibri" panose="020F0502020204030204" pitchFamily="34" charset="0"/>
              </a:rPr>
              <a:t>.</a:t>
            </a:r>
            <a:endParaRPr lang="en-US" sz="2000" dirty="0">
              <a:latin typeface="Calibri" panose="020F0502020204030204" pitchFamily="34" charset="0"/>
              <a:cs typeface="Calibri" panose="020F0502020204030204" pitchFamily="34" charset="0"/>
            </a:endParaRP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7</a:t>
            </a:fld>
            <a:endParaRPr lang="en-US"/>
          </a:p>
        </p:txBody>
      </p:sp>
    </p:spTree>
    <p:extLst>
      <p:ext uri="{BB962C8B-B14F-4D97-AF65-F5344CB8AC3E}">
        <p14:creationId xmlns:p14="http://schemas.microsoft.com/office/powerpoint/2010/main" val="3097201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IN" sz="5400" b="0" i="0" u="none" strike="noStrike" dirty="0">
                <a:effectLst/>
              </a:rPr>
              <a:t>Kaplan-Meier Estimate</a:t>
            </a:r>
            <a:endParaRPr lang="en-US" sz="5400" dirty="0"/>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8</a:t>
            </a:fld>
            <a:endParaRPr lang="en-US"/>
          </a:p>
        </p:txBody>
      </p:sp>
      <p:pic>
        <p:nvPicPr>
          <p:cNvPr id="11" name="Content Placeholder 10" descr="A math equations on a white background&#10;&#10;Description automatically generated">
            <a:extLst>
              <a:ext uri="{FF2B5EF4-FFF2-40B4-BE49-F238E27FC236}">
                <a16:creationId xmlns:a16="http://schemas.microsoft.com/office/drawing/2014/main" id="{BDD51044-CCAB-6BA7-8E62-E2B425F6C8A8}"/>
              </a:ext>
            </a:extLst>
          </p:cNvPr>
          <p:cNvPicPr>
            <a:picLocks noGrp="1" noChangeAspect="1"/>
          </p:cNvPicPr>
          <p:nvPr>
            <p:ph idx="1"/>
          </p:nvPr>
        </p:nvPicPr>
        <p:blipFill>
          <a:blip r:embed="rId2"/>
          <a:stretch>
            <a:fillRect/>
          </a:stretch>
        </p:blipFill>
        <p:spPr>
          <a:xfrm>
            <a:off x="1174377" y="2103458"/>
            <a:ext cx="8973670" cy="4028754"/>
          </a:xfrm>
        </p:spPr>
      </p:pic>
    </p:spTree>
    <p:extLst>
      <p:ext uri="{BB962C8B-B14F-4D97-AF65-F5344CB8AC3E}">
        <p14:creationId xmlns:p14="http://schemas.microsoft.com/office/powerpoint/2010/main" val="687197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18682-22D9-8F83-4E96-C8623A833923}"/>
              </a:ext>
            </a:extLst>
          </p:cNvPr>
          <p:cNvSpPr>
            <a:spLocks noGrp="1"/>
          </p:cNvSpPr>
          <p:nvPr>
            <p:ph type="title"/>
          </p:nvPr>
        </p:nvSpPr>
        <p:spPr>
          <a:xfrm>
            <a:off x="838200" y="350838"/>
            <a:ext cx="10515600" cy="1325563"/>
          </a:xfrm>
        </p:spPr>
        <p:txBody>
          <a:bodyPr>
            <a:normAutofit/>
          </a:bodyPr>
          <a:lstStyle/>
          <a:p>
            <a:r>
              <a:rPr lang="en-US" sz="5400" dirty="0"/>
              <a:t>Statistical Methods</a:t>
            </a:r>
          </a:p>
        </p:txBody>
      </p:sp>
      <p:sp>
        <p:nvSpPr>
          <p:cNvPr id="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E29E4F-6C99-FFB7-357F-43E35C2FC8EE}"/>
              </a:ext>
            </a:extLst>
          </p:cNvPr>
          <p:cNvSpPr>
            <a:spLocks noGrp="1"/>
          </p:cNvSpPr>
          <p:nvPr>
            <p:ph idx="1"/>
          </p:nvPr>
        </p:nvSpPr>
        <p:spPr>
          <a:xfrm>
            <a:off x="838200" y="1929384"/>
            <a:ext cx="10515600" cy="4251960"/>
          </a:xfrm>
        </p:spPr>
        <p:txBody>
          <a:bodyPr>
            <a:normAutofit/>
          </a:bodyPr>
          <a:lstStyle/>
          <a:p>
            <a:r>
              <a:rPr lang="en-US" sz="2400" dirty="0"/>
              <a:t>Single sample Gene Score Enrichment Analysis (</a:t>
            </a:r>
            <a:r>
              <a:rPr lang="en-US" sz="2400" dirty="0" err="1"/>
              <a:t>ssGSEA</a:t>
            </a:r>
            <a:r>
              <a:rPr lang="en-US" sz="2400" dirty="0"/>
              <a:t>)</a:t>
            </a:r>
          </a:p>
          <a:p>
            <a:r>
              <a:rPr lang="en-US" sz="2400" dirty="0"/>
              <a:t>KM Estimate</a:t>
            </a:r>
          </a:p>
          <a:p>
            <a:r>
              <a:rPr lang="en-US" sz="2400" dirty="0"/>
              <a:t>Cox Regression Model</a:t>
            </a:r>
          </a:p>
        </p:txBody>
      </p:sp>
      <p:sp>
        <p:nvSpPr>
          <p:cNvPr id="4" name="Footer Placeholder 3">
            <a:extLst>
              <a:ext uri="{FF2B5EF4-FFF2-40B4-BE49-F238E27FC236}">
                <a16:creationId xmlns:a16="http://schemas.microsoft.com/office/drawing/2014/main" id="{DB5F4E28-5FBC-D875-62C6-7959100AFBD4}"/>
              </a:ext>
            </a:extLst>
          </p:cNvPr>
          <p:cNvSpPr>
            <a:spLocks noGrp="1"/>
          </p:cNvSpPr>
          <p:nvPr>
            <p:ph type="ftr" sz="quarter" idx="11"/>
          </p:nvPr>
        </p:nvSpPr>
        <p:spPr>
          <a:xfrm>
            <a:off x="669035" y="6337109"/>
            <a:ext cx="4372521" cy="365125"/>
          </a:xfrm>
        </p:spPr>
        <p:txBody>
          <a:bodyPr/>
          <a:lstStyle/>
          <a:p>
            <a:r>
              <a:rPr lang="en-US" dirty="0"/>
              <a:t>Team 12 | Data Analytics | Indian Institute of Science, Bengaluru</a:t>
            </a:r>
          </a:p>
        </p:txBody>
      </p:sp>
      <p:sp>
        <p:nvSpPr>
          <p:cNvPr id="7" name="Slide Number Placeholder 6">
            <a:extLst>
              <a:ext uri="{FF2B5EF4-FFF2-40B4-BE49-F238E27FC236}">
                <a16:creationId xmlns:a16="http://schemas.microsoft.com/office/drawing/2014/main" id="{7B2945A0-04B9-A6D4-6AB5-09A13AA0B4A4}"/>
              </a:ext>
            </a:extLst>
          </p:cNvPr>
          <p:cNvSpPr>
            <a:spLocks noGrp="1"/>
          </p:cNvSpPr>
          <p:nvPr>
            <p:ph type="sldNum" sz="quarter" idx="12"/>
          </p:nvPr>
        </p:nvSpPr>
        <p:spPr/>
        <p:txBody>
          <a:bodyPr/>
          <a:lstStyle/>
          <a:p>
            <a:fld id="{0D7CD628-0AAC-3F43-B36F-6D9BB9946A82}" type="slidenum">
              <a:rPr lang="en-US" smtClean="0"/>
              <a:t>9</a:t>
            </a:fld>
            <a:endParaRPr lang="en-US"/>
          </a:p>
        </p:txBody>
      </p:sp>
    </p:spTree>
    <p:extLst>
      <p:ext uri="{BB962C8B-B14F-4D97-AF65-F5344CB8AC3E}">
        <p14:creationId xmlns:p14="http://schemas.microsoft.com/office/powerpoint/2010/main" val="26960273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2823</TotalTime>
  <Words>1817</Words>
  <Application>Microsoft Office PowerPoint</Application>
  <PresentationFormat>Widescreen</PresentationFormat>
  <Paragraphs>143</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Predicting the impact of pathway regulations on overall survival time of cancer patient.</vt:lpstr>
      <vt:lpstr>Agenda</vt:lpstr>
      <vt:lpstr>Introduction</vt:lpstr>
      <vt:lpstr>Introduction (cont.)</vt:lpstr>
      <vt:lpstr>Dataset</vt:lpstr>
      <vt:lpstr>Dataset Observations</vt:lpstr>
      <vt:lpstr>Single sample Gene Score Enrichment Analysis (ssGSEA)</vt:lpstr>
      <vt:lpstr>Kaplan-Meier Estimate</vt:lpstr>
      <vt:lpstr>Statistical Methods</vt:lpstr>
      <vt:lpstr>Cox Regression Model</vt:lpstr>
      <vt:lpstr>Workflow</vt:lpstr>
      <vt:lpstr>Results - BRCA</vt:lpstr>
      <vt:lpstr>Results - BRCA</vt:lpstr>
      <vt:lpstr>Results - HNSC</vt:lpstr>
      <vt:lpstr>Results - OV</vt:lpstr>
      <vt:lpstr>Results - GBM</vt:lpstr>
      <vt:lpstr>Results - UCEC</vt:lpstr>
      <vt:lpstr>An interesting observation</vt:lpstr>
      <vt:lpstr>An interesting observation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impact of pathway regulations on overall survival time of cancer patient.</dc:title>
  <dc:creator>Suved Sanjay Ghanmode</dc:creator>
  <cp:lastModifiedBy>Suved Sanjay Ghanmode</cp:lastModifiedBy>
  <cp:revision>3</cp:revision>
  <dcterms:created xsi:type="dcterms:W3CDTF">2023-11-23T08:49:31Z</dcterms:created>
  <dcterms:modified xsi:type="dcterms:W3CDTF">2024-01-08T16:53:13Z</dcterms:modified>
</cp:coreProperties>
</file>

<file path=docProps/thumbnail.jpeg>
</file>